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3.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9"/>
  </p:notesMasterIdLst>
  <p:handoutMasterIdLst>
    <p:handoutMasterId r:id="rId90"/>
  </p:handoutMasterIdLst>
  <p:sldIdLst>
    <p:sldId id="256" r:id="rId2"/>
    <p:sldId id="331" r:id="rId3"/>
    <p:sldId id="298" r:id="rId4"/>
    <p:sldId id="306" r:id="rId5"/>
    <p:sldId id="300" r:id="rId6"/>
    <p:sldId id="355" r:id="rId7"/>
    <p:sldId id="301" r:id="rId8"/>
    <p:sldId id="281" r:id="rId9"/>
    <p:sldId id="259" r:id="rId10"/>
    <p:sldId id="282" r:id="rId11"/>
    <p:sldId id="284" r:id="rId12"/>
    <p:sldId id="283" r:id="rId13"/>
    <p:sldId id="302" r:id="rId14"/>
    <p:sldId id="338" r:id="rId15"/>
    <p:sldId id="265" r:id="rId16"/>
    <p:sldId id="325" r:id="rId17"/>
    <p:sldId id="339" r:id="rId18"/>
    <p:sldId id="266" r:id="rId19"/>
    <p:sldId id="296" r:id="rId20"/>
    <p:sldId id="326" r:id="rId21"/>
    <p:sldId id="315" r:id="rId22"/>
    <p:sldId id="340" r:id="rId23"/>
    <p:sldId id="267" r:id="rId24"/>
    <p:sldId id="304" r:id="rId25"/>
    <p:sldId id="318" r:id="rId26"/>
    <p:sldId id="341" r:id="rId27"/>
    <p:sldId id="322" r:id="rId28"/>
    <p:sldId id="323" r:id="rId29"/>
    <p:sldId id="313" r:id="rId30"/>
    <p:sldId id="316" r:id="rId31"/>
    <p:sldId id="342" r:id="rId32"/>
    <p:sldId id="271" r:id="rId33"/>
    <p:sldId id="324" r:id="rId34"/>
    <p:sldId id="274" r:id="rId35"/>
    <p:sldId id="343" r:id="rId36"/>
    <p:sldId id="273" r:id="rId37"/>
    <p:sldId id="286" r:id="rId38"/>
    <p:sldId id="319" r:id="rId39"/>
    <p:sldId id="344" r:id="rId40"/>
    <p:sldId id="335" r:id="rId41"/>
    <p:sldId id="336" r:id="rId42"/>
    <p:sldId id="345" r:id="rId43"/>
    <p:sldId id="268" r:id="rId44"/>
    <p:sldId id="317" r:id="rId45"/>
    <p:sldId id="346" r:id="rId46"/>
    <p:sldId id="269" r:id="rId47"/>
    <p:sldId id="327" r:id="rId48"/>
    <p:sldId id="328" r:id="rId49"/>
    <p:sldId id="305" r:id="rId50"/>
    <p:sldId id="347" r:id="rId51"/>
    <p:sldId id="270" r:id="rId52"/>
    <p:sldId id="295" r:id="rId53"/>
    <p:sldId id="334" r:id="rId54"/>
    <p:sldId id="348" r:id="rId55"/>
    <p:sldId id="275" r:id="rId56"/>
    <p:sldId id="289" r:id="rId57"/>
    <p:sldId id="287" r:id="rId58"/>
    <p:sldId id="290" r:id="rId59"/>
    <p:sldId id="276" r:id="rId60"/>
    <p:sldId id="291" r:id="rId61"/>
    <p:sldId id="349" r:id="rId62"/>
    <p:sldId id="272" r:id="rId63"/>
    <p:sldId id="350" r:id="rId64"/>
    <p:sldId id="308" r:id="rId65"/>
    <p:sldId id="309" r:id="rId66"/>
    <p:sldId id="310" r:id="rId67"/>
    <p:sldId id="261" r:id="rId68"/>
    <p:sldId id="260" r:id="rId69"/>
    <p:sldId id="285" r:id="rId70"/>
    <p:sldId id="263" r:id="rId71"/>
    <p:sldId id="280" r:id="rId72"/>
    <p:sldId id="320" r:id="rId73"/>
    <p:sldId id="351" r:id="rId74"/>
    <p:sldId id="292" r:id="rId75"/>
    <p:sldId id="279" r:id="rId76"/>
    <p:sldId id="297" r:id="rId77"/>
    <p:sldId id="352" r:id="rId78"/>
    <p:sldId id="337" r:id="rId79"/>
    <p:sldId id="353" r:id="rId80"/>
    <p:sldId id="311" r:id="rId81"/>
    <p:sldId id="312" r:id="rId82"/>
    <p:sldId id="329" r:id="rId83"/>
    <p:sldId id="330" r:id="rId84"/>
    <p:sldId id="354" r:id="rId85"/>
    <p:sldId id="321" r:id="rId86"/>
    <p:sldId id="332" r:id="rId87"/>
    <p:sldId id="257" r:id="rId8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443736F-2E04-D149-8C10-81674A01FAF5}">
          <p14:sldIdLst>
            <p14:sldId id="256"/>
            <p14:sldId id="331"/>
            <p14:sldId id="298"/>
            <p14:sldId id="306"/>
          </p14:sldIdLst>
        </p14:section>
        <p14:section name="Estimates" id="{FAB15539-FCB8-9549-AFE7-15EDCCF90684}">
          <p14:sldIdLst>
            <p14:sldId id="300"/>
            <p14:sldId id="355"/>
            <p14:sldId id="301"/>
            <p14:sldId id="281"/>
            <p14:sldId id="259"/>
            <p14:sldId id="282"/>
            <p14:sldId id="284"/>
            <p14:sldId id="283"/>
            <p14:sldId id="302"/>
          </p14:sldIdLst>
        </p14:section>
        <p14:section name="Absolute Opinions" id="{6A36A042-4E6E-3F48-A148-8A05E6DA1D29}">
          <p14:sldIdLst>
            <p14:sldId id="338"/>
            <p14:sldId id="265"/>
            <p14:sldId id="325"/>
          </p14:sldIdLst>
        </p14:section>
        <p14:section name="Relative Opinions" id="{B2916B23-F6E1-254E-BA03-6A4C5C411315}">
          <p14:sldIdLst>
            <p14:sldId id="339"/>
            <p14:sldId id="266"/>
            <p14:sldId id="296"/>
            <p14:sldId id="326"/>
            <p14:sldId id="315"/>
          </p14:sldIdLst>
        </p14:section>
        <p14:section name="Story Points" id="{7B89FDF1-1EEE-3348-8461-082FFB9ABA36}">
          <p14:sldIdLst>
            <p14:sldId id="340"/>
            <p14:sldId id="267"/>
            <p14:sldId id="304"/>
            <p14:sldId id="318"/>
          </p14:sldIdLst>
        </p14:section>
        <p14:section name="Consensus Estimating" id="{CC53C64D-4125-8340-84EC-8906E4B9813D}">
          <p14:sldIdLst>
            <p14:sldId id="341"/>
            <p14:sldId id="322"/>
            <p14:sldId id="323"/>
            <p14:sldId id="313"/>
            <p14:sldId id="316"/>
          </p14:sldIdLst>
        </p14:section>
        <p14:section name="Story Point Velocity" id="{B8D5F2F8-9C6F-DC44-918C-DDF12C7A7854}">
          <p14:sldIdLst>
            <p14:sldId id="342"/>
            <p14:sldId id="271"/>
            <p14:sldId id="324"/>
            <p14:sldId id="274"/>
          </p14:sldIdLst>
        </p14:section>
        <p14:section name="Team Strength" id="{FFDCA48D-87AB-234E-A49F-537AB3E42B58}">
          <p14:sldIdLst>
            <p14:sldId id="343"/>
            <p14:sldId id="273"/>
            <p14:sldId id="286"/>
            <p14:sldId id="319"/>
          </p14:sldIdLst>
        </p14:section>
        <p14:section name="Visualization" id="{0224B62C-540F-0147-9C3C-F0037018056E}">
          <p14:sldIdLst>
            <p14:sldId id="344"/>
            <p14:sldId id="335"/>
            <p14:sldId id="336"/>
          </p14:sldIdLst>
        </p14:section>
        <p14:section name="Other Opinions" id="{3E92D8F5-C87F-3E41-9003-E6A36D9A3E7B}">
          <p14:sldIdLst>
            <p14:sldId id="345"/>
            <p14:sldId id="268"/>
            <p14:sldId id="317"/>
          </p14:sldIdLst>
        </p14:section>
        <p14:section name="Confidence Factors" id="{6AE2D813-8F49-E642-8EA4-BB9856D19988}">
          <p14:sldIdLst>
            <p14:sldId id="346"/>
            <p14:sldId id="269"/>
            <p14:sldId id="327"/>
            <p14:sldId id="328"/>
          </p14:sldIdLst>
        </p14:section>
        <p14:section name="Empirical Estimation" id="{3AE682A0-9AB6-A049-945E-7AAB10B5DE90}">
          <p14:sldIdLst>
            <p14:sldId id="305"/>
          </p14:sldIdLst>
        </p14:section>
        <p14:section name="Cycle Time" id="{4F2C5C7C-FCAF-7E47-B5BA-4846D5B8973F}">
          <p14:sldIdLst>
            <p14:sldId id="347"/>
            <p14:sldId id="270"/>
            <p14:sldId id="295"/>
            <p14:sldId id="334"/>
          </p14:sldIdLst>
        </p14:section>
        <p14:section name="Queuing" id="{D2E1928C-343A-D64E-AFFD-D2CF16A8F1C3}">
          <p14:sldIdLst>
            <p14:sldId id="348"/>
            <p14:sldId id="275"/>
            <p14:sldId id="289"/>
            <p14:sldId id="287"/>
            <p14:sldId id="290"/>
            <p14:sldId id="276"/>
            <p14:sldId id="291"/>
          </p14:sldIdLst>
        </p14:section>
        <p14:section name="Velocity" id="{2D4B7AFE-F44E-1847-950C-820D00346C48}">
          <p14:sldIdLst>
            <p14:sldId id="349"/>
            <p14:sldId id="272"/>
          </p14:sldIdLst>
        </p14:section>
        <p14:section name="Statistics" id="{7C2F98D5-2C59-964E-A8A9-151A2970408B}">
          <p14:sldIdLst>
            <p14:sldId id="350"/>
            <p14:sldId id="308"/>
            <p14:sldId id="309"/>
            <p14:sldId id="310"/>
            <p14:sldId id="261"/>
            <p14:sldId id="260"/>
            <p14:sldId id="285"/>
            <p14:sldId id="263"/>
            <p14:sldId id="280"/>
            <p14:sldId id="320"/>
          </p14:sldIdLst>
        </p14:section>
        <p14:section name="Drawing Conclusions" id="{8E67392A-5906-C342-AA5A-4E0250A34DAA}">
          <p14:sldIdLst>
            <p14:sldId id="351"/>
            <p14:sldId id="292"/>
            <p14:sldId id="279"/>
            <p14:sldId id="297"/>
          </p14:sldIdLst>
        </p14:section>
        <p14:section name="Cycle Time Forecasting" id="{82A10A9E-1B8E-0B4C-8205-B1F68854E546}">
          <p14:sldIdLst>
            <p14:sldId id="352"/>
            <p14:sldId id="337"/>
          </p14:sldIdLst>
        </p14:section>
        <p14:section name="Bayesian Statistics" id="{0C306CCB-C63E-B946-A941-168C377EECFD}">
          <p14:sldIdLst>
            <p14:sldId id="353"/>
            <p14:sldId id="311"/>
            <p14:sldId id="312"/>
            <p14:sldId id="329"/>
            <p14:sldId id="330"/>
          </p14:sldIdLst>
        </p14:section>
        <p14:section name="Subjectivity" id="{4CCCC05F-C3D3-AA4E-96D7-BB75C7FDA3A7}">
          <p14:sldIdLst>
            <p14:sldId id="354"/>
            <p14:sldId id="321"/>
            <p14:sldId id="332"/>
          </p14:sldIdLst>
        </p14:section>
        <p14:section name="Wrap Up" id="{D9359FAF-C470-3744-A623-572776A52FAF}">
          <p14:sldIdLst>
            <p14:sldId id="257"/>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ephen Vance" initials="SRV" lastIdx="29"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041" autoAdjust="0"/>
  </p:normalViewPr>
  <p:slideViewPr>
    <p:cSldViewPr snapToGrid="0" snapToObjects="1">
      <p:cViewPr varScale="1">
        <p:scale>
          <a:sx n="142" d="100"/>
          <a:sy n="142" d="100"/>
        </p:scale>
        <p:origin x="-1560" y="-12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handoutMaster" Target="handoutMasters/handoutMaster1.xml"/><Relationship Id="rId91" Type="http://schemas.openxmlformats.org/officeDocument/2006/relationships/printerSettings" Target="printerSettings/printerSettings1.bin"/><Relationship Id="rId92" Type="http://schemas.openxmlformats.org/officeDocument/2006/relationships/commentAuthors" Target="commentAuthors.xml"/><Relationship Id="rId93" Type="http://schemas.openxmlformats.org/officeDocument/2006/relationships/presProps" Target="presProps.xml"/><Relationship Id="rId94" Type="http://schemas.openxmlformats.org/officeDocument/2006/relationships/viewProps" Target="viewProps.xml"/><Relationship Id="rId95" Type="http://schemas.openxmlformats.org/officeDocument/2006/relationships/theme" Target="theme/theme1.xml"/><Relationship Id="rId9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srvance:Dropbox:Conferences:2015:Agile%20China%202015:Workshop:Burn%20Chart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srvance:Dropbox:Conferences:2015:Agile%20China%202015:Workshop:Burn%20Chart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srvance:Dropbox:Conferences:AgileIndy:Presentation:Consistent%20Averag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scatterChart>
        <c:scatterStyle val="lineMarker"/>
        <c:varyColors val="0"/>
        <c:ser>
          <c:idx val="3"/>
          <c:order val="0"/>
          <c:tx>
            <c:strRef>
              <c:f>'[Burn Charts.xlsx]Sheet1'!$D$1</c:f>
              <c:strCache>
                <c:ptCount val="1"/>
                <c:pt idx="0">
                  <c:v>Remaining</c:v>
                </c:pt>
              </c:strCache>
            </c:strRef>
          </c:tx>
          <c:xVal>
            <c:numRef>
              <c:f>'[Burn Charts.xlsx]Sheet1'!$A$2:$A$12</c:f>
              <c:numCache>
                <c:formatCode>General</c:formatCode>
                <c:ptCount val="11"/>
                <c:pt idx="0">
                  <c:v>0.0</c:v>
                </c:pt>
                <c:pt idx="1">
                  <c:v>1.0</c:v>
                </c:pt>
                <c:pt idx="2">
                  <c:v>2.0</c:v>
                </c:pt>
                <c:pt idx="3">
                  <c:v>3.0</c:v>
                </c:pt>
                <c:pt idx="4">
                  <c:v>4.0</c:v>
                </c:pt>
                <c:pt idx="5">
                  <c:v>5.0</c:v>
                </c:pt>
                <c:pt idx="6">
                  <c:v>6.0</c:v>
                </c:pt>
                <c:pt idx="7">
                  <c:v>7.0</c:v>
                </c:pt>
                <c:pt idx="8">
                  <c:v>8.0</c:v>
                </c:pt>
                <c:pt idx="9">
                  <c:v>9.0</c:v>
                </c:pt>
                <c:pt idx="10">
                  <c:v>10.0</c:v>
                </c:pt>
              </c:numCache>
            </c:numRef>
          </c:xVal>
          <c:yVal>
            <c:numRef>
              <c:f>'[Burn Charts.xlsx]Sheet1'!$D$2:$D$12</c:f>
              <c:numCache>
                <c:formatCode>General</c:formatCode>
                <c:ptCount val="11"/>
                <c:pt idx="0">
                  <c:v>20.0</c:v>
                </c:pt>
                <c:pt idx="1">
                  <c:v>20.0</c:v>
                </c:pt>
                <c:pt idx="2">
                  <c:v>17.0</c:v>
                </c:pt>
                <c:pt idx="3">
                  <c:v>15.0</c:v>
                </c:pt>
                <c:pt idx="4">
                  <c:v>17.0</c:v>
                </c:pt>
                <c:pt idx="5">
                  <c:v>12.0</c:v>
                </c:pt>
                <c:pt idx="6">
                  <c:v>10.0</c:v>
                </c:pt>
                <c:pt idx="7">
                  <c:v>6.0</c:v>
                </c:pt>
                <c:pt idx="8">
                  <c:v>5.0</c:v>
                </c:pt>
                <c:pt idx="9">
                  <c:v>3.0</c:v>
                </c:pt>
                <c:pt idx="10">
                  <c:v>0.0</c:v>
                </c:pt>
              </c:numCache>
            </c:numRef>
          </c:yVal>
          <c:smooth val="0"/>
        </c:ser>
        <c:dLbls>
          <c:showLegendKey val="0"/>
          <c:showVal val="0"/>
          <c:showCatName val="0"/>
          <c:showSerName val="0"/>
          <c:showPercent val="0"/>
          <c:showBubbleSize val="0"/>
        </c:dLbls>
        <c:axId val="2144100248"/>
        <c:axId val="2144103272"/>
      </c:scatterChart>
      <c:valAx>
        <c:axId val="2144100248"/>
        <c:scaling>
          <c:orientation val="minMax"/>
          <c:max val="10.0"/>
        </c:scaling>
        <c:delete val="0"/>
        <c:axPos val="b"/>
        <c:majorGridlines/>
        <c:numFmt formatCode="General" sourceLinked="1"/>
        <c:majorTickMark val="out"/>
        <c:minorTickMark val="none"/>
        <c:tickLblPos val="nextTo"/>
        <c:crossAx val="2144103272"/>
        <c:crosses val="autoZero"/>
        <c:crossBetween val="midCat"/>
      </c:valAx>
      <c:valAx>
        <c:axId val="2144103272"/>
        <c:scaling>
          <c:orientation val="minMax"/>
          <c:max val="30.0"/>
        </c:scaling>
        <c:delete val="0"/>
        <c:axPos val="l"/>
        <c:majorGridlines/>
        <c:numFmt formatCode="General" sourceLinked="1"/>
        <c:majorTickMark val="out"/>
        <c:minorTickMark val="none"/>
        <c:tickLblPos val="nextTo"/>
        <c:crossAx val="2144100248"/>
        <c:crosses val="autoZero"/>
        <c:crossBetween val="midCat"/>
      </c:valAx>
    </c:plotArea>
    <c:legend>
      <c:legendPos val="r"/>
      <c:layout/>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lineMarker"/>
        <c:varyColors val="0"/>
        <c:ser>
          <c:idx val="0"/>
          <c:order val="0"/>
          <c:tx>
            <c:strRef>
              <c:f>'[Burn Charts.xlsx]Sheet1'!$B$1</c:f>
              <c:strCache>
                <c:ptCount val="1"/>
                <c:pt idx="0">
                  <c:v>Scope</c:v>
                </c:pt>
              </c:strCache>
            </c:strRef>
          </c:tx>
          <c:xVal>
            <c:numRef>
              <c:f>'[Burn Charts.xlsx]Sheet1'!$A$2:$A$12</c:f>
              <c:numCache>
                <c:formatCode>General</c:formatCode>
                <c:ptCount val="11"/>
                <c:pt idx="0">
                  <c:v>0.0</c:v>
                </c:pt>
                <c:pt idx="1">
                  <c:v>1.0</c:v>
                </c:pt>
                <c:pt idx="2">
                  <c:v>2.0</c:v>
                </c:pt>
                <c:pt idx="3">
                  <c:v>3.0</c:v>
                </c:pt>
                <c:pt idx="4">
                  <c:v>4.0</c:v>
                </c:pt>
                <c:pt idx="5">
                  <c:v>5.0</c:v>
                </c:pt>
                <c:pt idx="6">
                  <c:v>6.0</c:v>
                </c:pt>
                <c:pt idx="7">
                  <c:v>7.0</c:v>
                </c:pt>
                <c:pt idx="8">
                  <c:v>8.0</c:v>
                </c:pt>
                <c:pt idx="9">
                  <c:v>9.0</c:v>
                </c:pt>
                <c:pt idx="10">
                  <c:v>10.0</c:v>
                </c:pt>
              </c:numCache>
            </c:numRef>
          </c:xVal>
          <c:yVal>
            <c:numRef>
              <c:f>'[Burn Charts.xlsx]Sheet1'!$B$2:$B$12</c:f>
              <c:numCache>
                <c:formatCode>General</c:formatCode>
                <c:ptCount val="11"/>
                <c:pt idx="0">
                  <c:v>20.0</c:v>
                </c:pt>
                <c:pt idx="1">
                  <c:v>20.0</c:v>
                </c:pt>
                <c:pt idx="2">
                  <c:v>20.0</c:v>
                </c:pt>
                <c:pt idx="3">
                  <c:v>20.0</c:v>
                </c:pt>
                <c:pt idx="4">
                  <c:v>22.0</c:v>
                </c:pt>
                <c:pt idx="5">
                  <c:v>25.0</c:v>
                </c:pt>
                <c:pt idx="6">
                  <c:v>25.0</c:v>
                </c:pt>
                <c:pt idx="7">
                  <c:v>23.0</c:v>
                </c:pt>
                <c:pt idx="8">
                  <c:v>23.0</c:v>
                </c:pt>
                <c:pt idx="9">
                  <c:v>23.0</c:v>
                </c:pt>
                <c:pt idx="10">
                  <c:v>23.0</c:v>
                </c:pt>
              </c:numCache>
            </c:numRef>
          </c:yVal>
          <c:smooth val="0"/>
        </c:ser>
        <c:ser>
          <c:idx val="1"/>
          <c:order val="1"/>
          <c:tx>
            <c:strRef>
              <c:f>'[Burn Charts.xlsx]Sheet1'!$C$1</c:f>
              <c:strCache>
                <c:ptCount val="1"/>
                <c:pt idx="0">
                  <c:v>Done</c:v>
                </c:pt>
              </c:strCache>
            </c:strRef>
          </c:tx>
          <c:xVal>
            <c:numRef>
              <c:f>'[Burn Charts.xlsx]Sheet1'!$A$2:$A$12</c:f>
              <c:numCache>
                <c:formatCode>General</c:formatCode>
                <c:ptCount val="11"/>
                <c:pt idx="0">
                  <c:v>0.0</c:v>
                </c:pt>
                <c:pt idx="1">
                  <c:v>1.0</c:v>
                </c:pt>
                <c:pt idx="2">
                  <c:v>2.0</c:v>
                </c:pt>
                <c:pt idx="3">
                  <c:v>3.0</c:v>
                </c:pt>
                <c:pt idx="4">
                  <c:v>4.0</c:v>
                </c:pt>
                <c:pt idx="5">
                  <c:v>5.0</c:v>
                </c:pt>
                <c:pt idx="6">
                  <c:v>6.0</c:v>
                </c:pt>
                <c:pt idx="7">
                  <c:v>7.0</c:v>
                </c:pt>
                <c:pt idx="8">
                  <c:v>8.0</c:v>
                </c:pt>
                <c:pt idx="9">
                  <c:v>9.0</c:v>
                </c:pt>
                <c:pt idx="10">
                  <c:v>10.0</c:v>
                </c:pt>
              </c:numCache>
            </c:numRef>
          </c:xVal>
          <c:yVal>
            <c:numRef>
              <c:f>'[Burn Charts.xlsx]Sheet1'!$C$2:$C$12</c:f>
              <c:numCache>
                <c:formatCode>General</c:formatCode>
                <c:ptCount val="11"/>
                <c:pt idx="0">
                  <c:v>0.0</c:v>
                </c:pt>
                <c:pt idx="1">
                  <c:v>0.0</c:v>
                </c:pt>
                <c:pt idx="2">
                  <c:v>3.0</c:v>
                </c:pt>
                <c:pt idx="3">
                  <c:v>5.0</c:v>
                </c:pt>
                <c:pt idx="4">
                  <c:v>5.0</c:v>
                </c:pt>
                <c:pt idx="5">
                  <c:v>13.0</c:v>
                </c:pt>
                <c:pt idx="6">
                  <c:v>15.0</c:v>
                </c:pt>
                <c:pt idx="7">
                  <c:v>17.0</c:v>
                </c:pt>
                <c:pt idx="8">
                  <c:v>18.0</c:v>
                </c:pt>
                <c:pt idx="9">
                  <c:v>20.0</c:v>
                </c:pt>
                <c:pt idx="10">
                  <c:v>23.0</c:v>
                </c:pt>
              </c:numCache>
            </c:numRef>
          </c:yVal>
          <c:smooth val="0"/>
        </c:ser>
        <c:dLbls>
          <c:showLegendKey val="0"/>
          <c:showVal val="0"/>
          <c:showCatName val="0"/>
          <c:showSerName val="0"/>
          <c:showPercent val="0"/>
          <c:showBubbleSize val="0"/>
        </c:dLbls>
        <c:axId val="2144147032"/>
        <c:axId val="2144149768"/>
      </c:scatterChart>
      <c:valAx>
        <c:axId val="2144147032"/>
        <c:scaling>
          <c:orientation val="minMax"/>
          <c:max val="10.0"/>
        </c:scaling>
        <c:delete val="0"/>
        <c:axPos val="b"/>
        <c:majorGridlines/>
        <c:numFmt formatCode="General" sourceLinked="1"/>
        <c:majorTickMark val="out"/>
        <c:minorTickMark val="none"/>
        <c:tickLblPos val="nextTo"/>
        <c:crossAx val="2144149768"/>
        <c:crosses val="autoZero"/>
        <c:crossBetween val="midCat"/>
      </c:valAx>
      <c:valAx>
        <c:axId val="2144149768"/>
        <c:scaling>
          <c:orientation val="minMax"/>
        </c:scaling>
        <c:delete val="0"/>
        <c:axPos val="l"/>
        <c:majorGridlines/>
        <c:numFmt formatCode="General" sourceLinked="1"/>
        <c:majorTickMark val="out"/>
        <c:minorTickMark val="none"/>
        <c:tickLblPos val="nextTo"/>
        <c:crossAx val="2144147032"/>
        <c:crosses val="autoZero"/>
        <c:crossBetween val="midCat"/>
      </c:valAx>
    </c:plotArea>
    <c:legend>
      <c:legendPos val="r"/>
      <c:layout/>
      <c:overlay val="0"/>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1"/>
          <c:order val="0"/>
          <c:tx>
            <c:strRef>
              <c:f>'[Consistent Average.xlsx]Sheet1'!$B$1</c:f>
              <c:strCache>
                <c:ptCount val="1"/>
                <c:pt idx="0">
                  <c:v>Cycle Time (days)</c:v>
                </c:pt>
              </c:strCache>
            </c:strRef>
          </c:tx>
          <c:invertIfNegative val="0"/>
          <c:cat>
            <c:numRef>
              <c:f>'[Consistent Average.xlsx]Sheet1'!$A$2:$A$28</c:f>
              <c:numCache>
                <c:formatCode>General</c:formatCode>
                <c:ptCount val="27"/>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numCache>
            </c:numRef>
          </c:cat>
          <c:val>
            <c:numRef>
              <c:f>'[Consistent Average.xlsx]Sheet1'!$B$2:$B$28</c:f>
              <c:numCache>
                <c:formatCode>General</c:formatCode>
                <c:ptCount val="27"/>
                <c:pt idx="0">
                  <c:v>1.0</c:v>
                </c:pt>
                <c:pt idx="1">
                  <c:v>0.0</c:v>
                </c:pt>
                <c:pt idx="2">
                  <c:v>14.0</c:v>
                </c:pt>
                <c:pt idx="3">
                  <c:v>1.0</c:v>
                </c:pt>
                <c:pt idx="4">
                  <c:v>0.0</c:v>
                </c:pt>
                <c:pt idx="5">
                  <c:v>14.0</c:v>
                </c:pt>
                <c:pt idx="6">
                  <c:v>1.0</c:v>
                </c:pt>
                <c:pt idx="7">
                  <c:v>0.0</c:v>
                </c:pt>
                <c:pt idx="8">
                  <c:v>14.0</c:v>
                </c:pt>
                <c:pt idx="9">
                  <c:v>1.0</c:v>
                </c:pt>
                <c:pt idx="10">
                  <c:v>0.0</c:v>
                </c:pt>
                <c:pt idx="11">
                  <c:v>14.0</c:v>
                </c:pt>
                <c:pt idx="12">
                  <c:v>1.0</c:v>
                </c:pt>
                <c:pt idx="13">
                  <c:v>0.0</c:v>
                </c:pt>
                <c:pt idx="14">
                  <c:v>14.0</c:v>
                </c:pt>
                <c:pt idx="15">
                  <c:v>1.0</c:v>
                </c:pt>
                <c:pt idx="16">
                  <c:v>0.0</c:v>
                </c:pt>
                <c:pt idx="17">
                  <c:v>14.0</c:v>
                </c:pt>
                <c:pt idx="18">
                  <c:v>1.0</c:v>
                </c:pt>
                <c:pt idx="19">
                  <c:v>0.0</c:v>
                </c:pt>
                <c:pt idx="20">
                  <c:v>14.0</c:v>
                </c:pt>
                <c:pt idx="21">
                  <c:v>1.0</c:v>
                </c:pt>
                <c:pt idx="22">
                  <c:v>0.0</c:v>
                </c:pt>
                <c:pt idx="23">
                  <c:v>14.0</c:v>
                </c:pt>
                <c:pt idx="24">
                  <c:v>1.0</c:v>
                </c:pt>
                <c:pt idx="25">
                  <c:v>0.0</c:v>
                </c:pt>
                <c:pt idx="26">
                  <c:v>14.0</c:v>
                </c:pt>
              </c:numCache>
            </c:numRef>
          </c:val>
        </c:ser>
        <c:dLbls>
          <c:showLegendKey val="0"/>
          <c:showVal val="0"/>
          <c:showCatName val="0"/>
          <c:showSerName val="0"/>
          <c:showPercent val="0"/>
          <c:showBubbleSize val="0"/>
        </c:dLbls>
        <c:gapWidth val="150"/>
        <c:axId val="2143572824"/>
        <c:axId val="2143585176"/>
      </c:barChart>
      <c:lineChart>
        <c:grouping val="standard"/>
        <c:varyColors val="0"/>
        <c:ser>
          <c:idx val="2"/>
          <c:order val="1"/>
          <c:tx>
            <c:strRef>
              <c:f>'[Consistent Average.xlsx]Sheet1'!$C$1</c:f>
              <c:strCache>
                <c:ptCount val="1"/>
                <c:pt idx="0">
                  <c:v>Running Average</c:v>
                </c:pt>
              </c:strCache>
            </c:strRef>
          </c:tx>
          <c:spPr>
            <a:ln>
              <a:solidFill>
                <a:srgbClr val="0000FF"/>
              </a:solidFill>
            </a:ln>
          </c:spPr>
          <c:marker>
            <c:symbol val="none"/>
          </c:marker>
          <c:cat>
            <c:strRef>
              <c:f>'[Consistent Average.xlsx]Sheet1'!$A$1:$A$28</c:f>
              <c:strCache>
                <c:ptCount val="28"/>
                <c:pt idx="0">
                  <c:v>Week</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strCache>
            </c:strRef>
          </c:cat>
          <c:val>
            <c:numRef>
              <c:f>'[Consistent Average.xlsx]Sheet1'!$C$2:$C$28</c:f>
              <c:numCache>
                <c:formatCode>General</c:formatCode>
                <c:ptCount val="27"/>
                <c:pt idx="2">
                  <c:v>5.0</c:v>
                </c:pt>
                <c:pt idx="3">
                  <c:v>5.0</c:v>
                </c:pt>
                <c:pt idx="4">
                  <c:v>5.0</c:v>
                </c:pt>
                <c:pt idx="5">
                  <c:v>5.0</c:v>
                </c:pt>
                <c:pt idx="6">
                  <c:v>5.0</c:v>
                </c:pt>
                <c:pt idx="7">
                  <c:v>5.0</c:v>
                </c:pt>
                <c:pt idx="8">
                  <c:v>5.0</c:v>
                </c:pt>
                <c:pt idx="9">
                  <c:v>5.0</c:v>
                </c:pt>
                <c:pt idx="10">
                  <c:v>5.0</c:v>
                </c:pt>
                <c:pt idx="11">
                  <c:v>5.0</c:v>
                </c:pt>
                <c:pt idx="12">
                  <c:v>5.0</c:v>
                </c:pt>
                <c:pt idx="13">
                  <c:v>5.0</c:v>
                </c:pt>
                <c:pt idx="14">
                  <c:v>5.0</c:v>
                </c:pt>
                <c:pt idx="15">
                  <c:v>5.0</c:v>
                </c:pt>
                <c:pt idx="16">
                  <c:v>5.0</c:v>
                </c:pt>
                <c:pt idx="17">
                  <c:v>5.0</c:v>
                </c:pt>
                <c:pt idx="18">
                  <c:v>5.0</c:v>
                </c:pt>
                <c:pt idx="19">
                  <c:v>5.0</c:v>
                </c:pt>
                <c:pt idx="20">
                  <c:v>5.0</c:v>
                </c:pt>
                <c:pt idx="21">
                  <c:v>5.0</c:v>
                </c:pt>
                <c:pt idx="22">
                  <c:v>5.0</c:v>
                </c:pt>
                <c:pt idx="23">
                  <c:v>5.0</c:v>
                </c:pt>
                <c:pt idx="24">
                  <c:v>5.0</c:v>
                </c:pt>
                <c:pt idx="25">
                  <c:v>5.0</c:v>
                </c:pt>
                <c:pt idx="26">
                  <c:v>5.0</c:v>
                </c:pt>
              </c:numCache>
            </c:numRef>
          </c:val>
          <c:smooth val="0"/>
        </c:ser>
        <c:dLbls>
          <c:showLegendKey val="0"/>
          <c:showVal val="0"/>
          <c:showCatName val="0"/>
          <c:showSerName val="0"/>
          <c:showPercent val="0"/>
          <c:showBubbleSize val="0"/>
        </c:dLbls>
        <c:marker val="1"/>
        <c:smooth val="0"/>
        <c:axId val="2143572824"/>
        <c:axId val="2143585176"/>
      </c:lineChart>
      <c:catAx>
        <c:axId val="2143572824"/>
        <c:scaling>
          <c:orientation val="minMax"/>
        </c:scaling>
        <c:delete val="0"/>
        <c:axPos val="b"/>
        <c:numFmt formatCode="General" sourceLinked="1"/>
        <c:majorTickMark val="out"/>
        <c:minorTickMark val="none"/>
        <c:tickLblPos val="nextTo"/>
        <c:crossAx val="2143585176"/>
        <c:crosses val="autoZero"/>
        <c:auto val="1"/>
        <c:lblAlgn val="ctr"/>
        <c:lblOffset val="100"/>
        <c:noMultiLvlLbl val="0"/>
      </c:catAx>
      <c:valAx>
        <c:axId val="2143585176"/>
        <c:scaling>
          <c:orientation val="minMax"/>
        </c:scaling>
        <c:delete val="0"/>
        <c:axPos val="l"/>
        <c:majorGridlines/>
        <c:numFmt formatCode="General" sourceLinked="1"/>
        <c:majorTickMark val="out"/>
        <c:minorTickMark val="none"/>
        <c:tickLblPos val="nextTo"/>
        <c:crossAx val="2143572824"/>
        <c:crosses val="autoZero"/>
        <c:crossBetween val="between"/>
        <c:majorUnit val="1.0"/>
        <c:minorUnit val="0.4"/>
      </c:valAx>
    </c:plotArea>
    <c:legend>
      <c:legendPos val="b"/>
      <c:layout/>
      <c:overlay val="0"/>
      <c:txPr>
        <a:bodyPr/>
        <a:lstStyle/>
        <a:p>
          <a:pPr>
            <a:defRPr sz="1600"/>
          </a:pPr>
          <a:endParaRPr lang="en-US"/>
        </a:p>
      </c:txPr>
    </c:legend>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7093EF-2466-F948-B9EB-80CCCE929045}" type="doc">
      <dgm:prSet loTypeId="urn:microsoft.com/office/officeart/2005/8/layout/radial1" loCatId="" qsTypeId="urn:microsoft.com/office/officeart/2005/8/quickstyle/simple4" qsCatId="simple" csTypeId="urn:microsoft.com/office/officeart/2005/8/colors/accent1_2" csCatId="accent1" phldr="1"/>
      <dgm:spPr/>
      <dgm:t>
        <a:bodyPr/>
        <a:lstStyle/>
        <a:p>
          <a:endParaRPr lang="en-US"/>
        </a:p>
      </dgm:t>
    </dgm:pt>
    <dgm:pt modelId="{68A34E6B-DE08-AA49-9436-0AFF6AFD419C}">
      <dgm:prSet phldrT="[Text]"/>
      <dgm:spPr/>
      <dgm:t>
        <a:bodyPr/>
        <a:lstStyle/>
        <a:p>
          <a:r>
            <a:rPr lang="en-US" b="1" i="0" dirty="0" smtClean="0">
              <a:solidFill>
                <a:schemeClr val="tx1"/>
              </a:solidFill>
            </a:rPr>
            <a:t>Decision Rules</a:t>
          </a:r>
          <a:endParaRPr lang="en-US" b="1" i="0" dirty="0">
            <a:solidFill>
              <a:schemeClr val="tx1"/>
            </a:solidFill>
          </a:endParaRPr>
        </a:p>
      </dgm:t>
    </dgm:pt>
    <dgm:pt modelId="{D5A31BF0-1FBA-CE4C-A471-8260182E7CB1}" type="parTrans" cxnId="{756EA5D8-EE22-8443-B071-909916A68D4F}">
      <dgm:prSet/>
      <dgm:spPr/>
      <dgm:t>
        <a:bodyPr/>
        <a:lstStyle/>
        <a:p>
          <a:endParaRPr lang="en-US"/>
        </a:p>
      </dgm:t>
    </dgm:pt>
    <dgm:pt modelId="{B3EAF7E7-34CC-F242-98CA-5DD9DB165D52}" type="sibTrans" cxnId="{756EA5D8-EE22-8443-B071-909916A68D4F}">
      <dgm:prSet/>
      <dgm:spPr/>
      <dgm:t>
        <a:bodyPr/>
        <a:lstStyle/>
        <a:p>
          <a:endParaRPr lang="en-US"/>
        </a:p>
      </dgm:t>
    </dgm:pt>
    <dgm:pt modelId="{7DC7A8E1-8AE2-8641-8695-3999E9AE8E64}">
      <dgm:prSet phldrT="[Text]"/>
      <dgm:spPr/>
      <dgm:t>
        <a:bodyPr/>
        <a:lstStyle/>
        <a:p>
          <a:r>
            <a:rPr lang="en-US" b="1" i="0" dirty="0" smtClean="0">
              <a:solidFill>
                <a:schemeClr val="tx1"/>
              </a:solidFill>
            </a:rPr>
            <a:t>Consensus</a:t>
          </a:r>
          <a:endParaRPr lang="en-US" b="1" i="0" dirty="0">
            <a:solidFill>
              <a:schemeClr val="tx1"/>
            </a:solidFill>
          </a:endParaRPr>
        </a:p>
      </dgm:t>
    </dgm:pt>
    <dgm:pt modelId="{17AF9272-1BD2-6A4B-9C74-9E11B3CF0794}" type="parTrans" cxnId="{403C0C01-91B2-7B4C-84F0-CA74246A54C7}">
      <dgm:prSet/>
      <dgm:spPr/>
      <dgm:t>
        <a:bodyPr/>
        <a:lstStyle/>
        <a:p>
          <a:endParaRPr lang="en-US"/>
        </a:p>
      </dgm:t>
    </dgm:pt>
    <dgm:pt modelId="{6E20B653-35B9-2F46-8421-17B356FD7DF5}" type="sibTrans" cxnId="{403C0C01-91B2-7B4C-84F0-CA74246A54C7}">
      <dgm:prSet/>
      <dgm:spPr/>
      <dgm:t>
        <a:bodyPr/>
        <a:lstStyle/>
        <a:p>
          <a:endParaRPr lang="en-US"/>
        </a:p>
      </dgm:t>
    </dgm:pt>
    <dgm:pt modelId="{5DBF95B7-A91F-B54E-9652-4B0F963B276E}">
      <dgm:prSet phldrT="[Text]"/>
      <dgm:spPr/>
      <dgm:t>
        <a:bodyPr/>
        <a:lstStyle/>
        <a:p>
          <a:r>
            <a:rPr lang="en-US" b="1" i="0" dirty="0" smtClean="0">
              <a:solidFill>
                <a:schemeClr val="tx1"/>
              </a:solidFill>
            </a:rPr>
            <a:t>Delegation</a:t>
          </a:r>
          <a:endParaRPr lang="en-US" b="1" i="0" dirty="0">
            <a:solidFill>
              <a:schemeClr val="tx1"/>
            </a:solidFill>
          </a:endParaRPr>
        </a:p>
      </dgm:t>
    </dgm:pt>
    <dgm:pt modelId="{D3690B90-FB66-4F48-B6AC-CEA779B2BA73}" type="parTrans" cxnId="{BF65F00D-F394-6442-9BCF-18C52BBEC6FD}">
      <dgm:prSet/>
      <dgm:spPr/>
      <dgm:t>
        <a:bodyPr/>
        <a:lstStyle/>
        <a:p>
          <a:endParaRPr lang="en-US"/>
        </a:p>
      </dgm:t>
    </dgm:pt>
    <dgm:pt modelId="{84B4F55E-FDA7-3947-AB16-6F2CA7517D1B}" type="sibTrans" cxnId="{BF65F00D-F394-6442-9BCF-18C52BBEC6FD}">
      <dgm:prSet/>
      <dgm:spPr/>
      <dgm:t>
        <a:bodyPr/>
        <a:lstStyle/>
        <a:p>
          <a:endParaRPr lang="en-US"/>
        </a:p>
      </dgm:t>
    </dgm:pt>
    <dgm:pt modelId="{A029989F-1285-9D46-8D80-643E61BEF54A}">
      <dgm:prSet phldrT="[Text]"/>
      <dgm:spPr/>
      <dgm:t>
        <a:bodyPr/>
        <a:lstStyle/>
        <a:p>
          <a:r>
            <a:rPr lang="en-US" b="1" i="0" dirty="0" smtClean="0">
              <a:solidFill>
                <a:schemeClr val="tx1"/>
              </a:solidFill>
            </a:rPr>
            <a:t>Decision Leader Decides Without Discussion</a:t>
          </a:r>
          <a:endParaRPr lang="en-US" b="1" i="0" dirty="0">
            <a:solidFill>
              <a:schemeClr val="tx1"/>
            </a:solidFill>
          </a:endParaRPr>
        </a:p>
      </dgm:t>
    </dgm:pt>
    <dgm:pt modelId="{0E10C68C-043B-084F-A388-E7900817DEA1}" type="parTrans" cxnId="{C4710435-F43B-7A41-A9DC-C1AC55E016C9}">
      <dgm:prSet/>
      <dgm:spPr/>
      <dgm:t>
        <a:bodyPr/>
        <a:lstStyle/>
        <a:p>
          <a:endParaRPr lang="en-US"/>
        </a:p>
      </dgm:t>
    </dgm:pt>
    <dgm:pt modelId="{4BC3338A-D5D6-664A-96EE-60EFFB84B867}" type="sibTrans" cxnId="{C4710435-F43B-7A41-A9DC-C1AC55E016C9}">
      <dgm:prSet/>
      <dgm:spPr/>
      <dgm:t>
        <a:bodyPr/>
        <a:lstStyle/>
        <a:p>
          <a:endParaRPr lang="en-US"/>
        </a:p>
      </dgm:t>
    </dgm:pt>
    <dgm:pt modelId="{426079F8-8E91-F448-9088-45584A104FD1}">
      <dgm:prSet phldrT="[Text]"/>
      <dgm:spPr/>
      <dgm:t>
        <a:bodyPr/>
        <a:lstStyle/>
        <a:p>
          <a:r>
            <a:rPr lang="en-US" b="1" i="0" dirty="0" smtClean="0">
              <a:solidFill>
                <a:schemeClr val="tx1"/>
              </a:solidFill>
            </a:rPr>
            <a:t>Negotiation</a:t>
          </a:r>
          <a:endParaRPr lang="en-US" b="1" i="0" dirty="0">
            <a:solidFill>
              <a:schemeClr val="tx1"/>
            </a:solidFill>
          </a:endParaRPr>
        </a:p>
      </dgm:t>
    </dgm:pt>
    <dgm:pt modelId="{2DB5CE67-3563-794A-9D29-C8DC963FC546}" type="parTrans" cxnId="{9B356D88-A9CF-1744-9AAD-BEB0BBA86911}">
      <dgm:prSet/>
      <dgm:spPr/>
      <dgm:t>
        <a:bodyPr/>
        <a:lstStyle/>
        <a:p>
          <a:endParaRPr lang="en-US"/>
        </a:p>
      </dgm:t>
    </dgm:pt>
    <dgm:pt modelId="{49FFEF46-1F08-2B45-92C8-A296AA1208D2}" type="sibTrans" cxnId="{9B356D88-A9CF-1744-9AAD-BEB0BBA86911}">
      <dgm:prSet/>
      <dgm:spPr/>
      <dgm:t>
        <a:bodyPr/>
        <a:lstStyle/>
        <a:p>
          <a:endParaRPr lang="en-US"/>
        </a:p>
      </dgm:t>
    </dgm:pt>
    <dgm:pt modelId="{3AF22325-6A33-0C48-A486-7A8BD984FE4D}">
      <dgm:prSet/>
      <dgm:spPr/>
      <dgm:t>
        <a:bodyPr/>
        <a:lstStyle/>
        <a:p>
          <a:r>
            <a:rPr lang="en-US" b="1" i="0" dirty="0" smtClean="0">
              <a:solidFill>
                <a:schemeClr val="tx1"/>
              </a:solidFill>
            </a:rPr>
            <a:t>Majority Vote</a:t>
          </a:r>
          <a:endParaRPr lang="en-US" b="1" i="0" dirty="0">
            <a:solidFill>
              <a:schemeClr val="tx1"/>
            </a:solidFill>
          </a:endParaRPr>
        </a:p>
      </dgm:t>
    </dgm:pt>
    <dgm:pt modelId="{096ADAA6-2699-4B4E-9F35-773F2E53281F}" type="parTrans" cxnId="{94D76680-D0DD-2243-BFD6-CA1449BC9E13}">
      <dgm:prSet/>
      <dgm:spPr/>
      <dgm:t>
        <a:bodyPr/>
        <a:lstStyle/>
        <a:p>
          <a:endParaRPr lang="en-US"/>
        </a:p>
      </dgm:t>
    </dgm:pt>
    <dgm:pt modelId="{682A288D-D359-4141-8D41-CB30FC4C15E7}" type="sibTrans" cxnId="{94D76680-D0DD-2243-BFD6-CA1449BC9E13}">
      <dgm:prSet/>
      <dgm:spPr/>
      <dgm:t>
        <a:bodyPr/>
        <a:lstStyle/>
        <a:p>
          <a:endParaRPr lang="en-US"/>
        </a:p>
      </dgm:t>
    </dgm:pt>
    <dgm:pt modelId="{B0F1E4CB-7202-2244-B49D-589A3AD0FF52}">
      <dgm:prSet/>
      <dgm:spPr/>
      <dgm:t>
        <a:bodyPr/>
        <a:lstStyle/>
        <a:p>
          <a:r>
            <a:rPr lang="en-US" b="1" i="0" dirty="0" smtClean="0">
              <a:solidFill>
                <a:schemeClr val="tx1"/>
              </a:solidFill>
            </a:rPr>
            <a:t>Spontaneous Agreement</a:t>
          </a:r>
          <a:endParaRPr lang="en-US" b="1" i="0" dirty="0">
            <a:solidFill>
              <a:schemeClr val="tx1"/>
            </a:solidFill>
          </a:endParaRPr>
        </a:p>
      </dgm:t>
    </dgm:pt>
    <dgm:pt modelId="{5E84ED8C-DF72-A04B-8179-C47851C9F64B}" type="parTrans" cxnId="{5385BF8D-022D-C747-A323-62AB3824D8C1}">
      <dgm:prSet/>
      <dgm:spPr/>
      <dgm:t>
        <a:bodyPr/>
        <a:lstStyle/>
        <a:p>
          <a:endParaRPr lang="en-US"/>
        </a:p>
      </dgm:t>
    </dgm:pt>
    <dgm:pt modelId="{8D67C648-01FB-0C4B-9276-F6E7F8248F34}" type="sibTrans" cxnId="{5385BF8D-022D-C747-A323-62AB3824D8C1}">
      <dgm:prSet/>
      <dgm:spPr/>
      <dgm:t>
        <a:bodyPr/>
        <a:lstStyle/>
        <a:p>
          <a:endParaRPr lang="en-US"/>
        </a:p>
      </dgm:t>
    </dgm:pt>
    <dgm:pt modelId="{B629356D-B055-A148-BA2A-B723E46D978B}">
      <dgm:prSet/>
      <dgm:spPr/>
      <dgm:t>
        <a:bodyPr/>
        <a:lstStyle/>
        <a:p>
          <a:r>
            <a:rPr lang="en-US" b="1" i="0" dirty="0" smtClean="0">
              <a:solidFill>
                <a:schemeClr val="tx1"/>
              </a:solidFill>
            </a:rPr>
            <a:t>Arbitrary</a:t>
          </a:r>
          <a:endParaRPr lang="en-US" b="1" i="0" dirty="0">
            <a:solidFill>
              <a:schemeClr val="tx1"/>
            </a:solidFill>
          </a:endParaRPr>
        </a:p>
      </dgm:t>
    </dgm:pt>
    <dgm:pt modelId="{CA1A6453-6D2E-AE4D-BAEF-A3E7D6304D88}" type="parTrans" cxnId="{007A9687-DBA3-F54B-8DFF-3D843A0CF075}">
      <dgm:prSet/>
      <dgm:spPr/>
      <dgm:t>
        <a:bodyPr/>
        <a:lstStyle/>
        <a:p>
          <a:endParaRPr lang="en-US"/>
        </a:p>
      </dgm:t>
    </dgm:pt>
    <dgm:pt modelId="{52E6E331-0492-9D40-B51A-AC587066B075}" type="sibTrans" cxnId="{007A9687-DBA3-F54B-8DFF-3D843A0CF075}">
      <dgm:prSet/>
      <dgm:spPr/>
      <dgm:t>
        <a:bodyPr/>
        <a:lstStyle/>
        <a:p>
          <a:endParaRPr lang="en-US"/>
        </a:p>
      </dgm:t>
    </dgm:pt>
    <dgm:pt modelId="{741A24ED-A09C-FB49-BF8B-19AF1AE6FD70}">
      <dgm:prSet/>
      <dgm:spPr/>
      <dgm:t>
        <a:bodyPr/>
        <a:lstStyle/>
        <a:p>
          <a:r>
            <a:rPr lang="en-US" b="1" i="0" dirty="0" smtClean="0">
              <a:solidFill>
                <a:schemeClr val="tx1"/>
              </a:solidFill>
            </a:rPr>
            <a:t>Decision Leader Decides After Discussion</a:t>
          </a:r>
          <a:endParaRPr lang="en-US" b="1" i="0" dirty="0">
            <a:solidFill>
              <a:schemeClr val="tx1"/>
            </a:solidFill>
          </a:endParaRPr>
        </a:p>
      </dgm:t>
    </dgm:pt>
    <dgm:pt modelId="{AEC3DD9A-DFFF-9943-85CD-C91BFB932F6A}" type="parTrans" cxnId="{0A0A9027-DD5E-9347-99A0-31B820378DA2}">
      <dgm:prSet/>
      <dgm:spPr/>
      <dgm:t>
        <a:bodyPr/>
        <a:lstStyle/>
        <a:p>
          <a:endParaRPr lang="en-US"/>
        </a:p>
      </dgm:t>
    </dgm:pt>
    <dgm:pt modelId="{53CBD992-207F-A74F-AAFE-7C16DFFA95F9}" type="sibTrans" cxnId="{0A0A9027-DD5E-9347-99A0-31B820378DA2}">
      <dgm:prSet/>
      <dgm:spPr/>
      <dgm:t>
        <a:bodyPr/>
        <a:lstStyle/>
        <a:p>
          <a:endParaRPr lang="en-US"/>
        </a:p>
      </dgm:t>
    </dgm:pt>
    <dgm:pt modelId="{2A57812E-F804-F64D-9B9D-4F8015FF5F38}" type="pres">
      <dgm:prSet presAssocID="{F77093EF-2466-F948-B9EB-80CCCE929045}" presName="cycle" presStyleCnt="0">
        <dgm:presLayoutVars>
          <dgm:chMax val="1"/>
          <dgm:dir/>
          <dgm:animLvl val="ctr"/>
          <dgm:resizeHandles val="exact"/>
        </dgm:presLayoutVars>
      </dgm:prSet>
      <dgm:spPr/>
      <dgm:t>
        <a:bodyPr/>
        <a:lstStyle/>
        <a:p>
          <a:endParaRPr lang="en-US"/>
        </a:p>
      </dgm:t>
    </dgm:pt>
    <dgm:pt modelId="{06EDDFCA-DA48-9346-A458-27F0200BC8C9}" type="pres">
      <dgm:prSet presAssocID="{68A34E6B-DE08-AA49-9436-0AFF6AFD419C}" presName="centerShape" presStyleLbl="node0" presStyleIdx="0" presStyleCnt="1"/>
      <dgm:spPr/>
      <dgm:t>
        <a:bodyPr/>
        <a:lstStyle/>
        <a:p>
          <a:endParaRPr lang="en-US"/>
        </a:p>
      </dgm:t>
    </dgm:pt>
    <dgm:pt modelId="{F7A0D6EF-91EB-9246-8D07-5CD594362BC4}" type="pres">
      <dgm:prSet presAssocID="{17AF9272-1BD2-6A4B-9C74-9E11B3CF0794}" presName="Name9" presStyleLbl="parChTrans1D2" presStyleIdx="0" presStyleCnt="8"/>
      <dgm:spPr/>
      <dgm:t>
        <a:bodyPr/>
        <a:lstStyle/>
        <a:p>
          <a:endParaRPr lang="en-US"/>
        </a:p>
      </dgm:t>
    </dgm:pt>
    <dgm:pt modelId="{9923E68A-3B74-FD41-9481-C051460E2123}" type="pres">
      <dgm:prSet presAssocID="{17AF9272-1BD2-6A4B-9C74-9E11B3CF0794}" presName="connTx" presStyleLbl="parChTrans1D2" presStyleIdx="0" presStyleCnt="8"/>
      <dgm:spPr/>
      <dgm:t>
        <a:bodyPr/>
        <a:lstStyle/>
        <a:p>
          <a:endParaRPr lang="en-US"/>
        </a:p>
      </dgm:t>
    </dgm:pt>
    <dgm:pt modelId="{C10EFF0E-7474-8C43-940E-75AD232A78CE}" type="pres">
      <dgm:prSet presAssocID="{7DC7A8E1-8AE2-8641-8695-3999E9AE8E64}" presName="node" presStyleLbl="node1" presStyleIdx="0" presStyleCnt="8">
        <dgm:presLayoutVars>
          <dgm:bulletEnabled val="1"/>
        </dgm:presLayoutVars>
      </dgm:prSet>
      <dgm:spPr/>
      <dgm:t>
        <a:bodyPr/>
        <a:lstStyle/>
        <a:p>
          <a:endParaRPr lang="en-US"/>
        </a:p>
      </dgm:t>
    </dgm:pt>
    <dgm:pt modelId="{51024334-7D9C-5642-B5E0-E45882236EEC}" type="pres">
      <dgm:prSet presAssocID="{D3690B90-FB66-4F48-B6AC-CEA779B2BA73}" presName="Name9" presStyleLbl="parChTrans1D2" presStyleIdx="1" presStyleCnt="8"/>
      <dgm:spPr/>
      <dgm:t>
        <a:bodyPr/>
        <a:lstStyle/>
        <a:p>
          <a:endParaRPr lang="en-US"/>
        </a:p>
      </dgm:t>
    </dgm:pt>
    <dgm:pt modelId="{73BD1D4B-B0B8-E243-A6A4-9290BE124653}" type="pres">
      <dgm:prSet presAssocID="{D3690B90-FB66-4F48-B6AC-CEA779B2BA73}" presName="connTx" presStyleLbl="parChTrans1D2" presStyleIdx="1" presStyleCnt="8"/>
      <dgm:spPr/>
      <dgm:t>
        <a:bodyPr/>
        <a:lstStyle/>
        <a:p>
          <a:endParaRPr lang="en-US"/>
        </a:p>
      </dgm:t>
    </dgm:pt>
    <dgm:pt modelId="{4724EDD0-A6BB-AA4E-867D-1AE5FA9BD21B}" type="pres">
      <dgm:prSet presAssocID="{5DBF95B7-A91F-B54E-9652-4B0F963B276E}" presName="node" presStyleLbl="node1" presStyleIdx="1" presStyleCnt="8">
        <dgm:presLayoutVars>
          <dgm:bulletEnabled val="1"/>
        </dgm:presLayoutVars>
      </dgm:prSet>
      <dgm:spPr/>
      <dgm:t>
        <a:bodyPr/>
        <a:lstStyle/>
        <a:p>
          <a:endParaRPr lang="en-US"/>
        </a:p>
      </dgm:t>
    </dgm:pt>
    <dgm:pt modelId="{A9956F01-2368-8041-8783-B5D3CD8AE8A9}" type="pres">
      <dgm:prSet presAssocID="{0E10C68C-043B-084F-A388-E7900817DEA1}" presName="Name9" presStyleLbl="parChTrans1D2" presStyleIdx="2" presStyleCnt="8"/>
      <dgm:spPr/>
      <dgm:t>
        <a:bodyPr/>
        <a:lstStyle/>
        <a:p>
          <a:endParaRPr lang="en-US"/>
        </a:p>
      </dgm:t>
    </dgm:pt>
    <dgm:pt modelId="{11180A38-FEB8-A44B-9BC4-22A3B1957C49}" type="pres">
      <dgm:prSet presAssocID="{0E10C68C-043B-084F-A388-E7900817DEA1}" presName="connTx" presStyleLbl="parChTrans1D2" presStyleIdx="2" presStyleCnt="8"/>
      <dgm:spPr/>
      <dgm:t>
        <a:bodyPr/>
        <a:lstStyle/>
        <a:p>
          <a:endParaRPr lang="en-US"/>
        </a:p>
      </dgm:t>
    </dgm:pt>
    <dgm:pt modelId="{D6FA8FF9-929D-BD4F-BB63-922BD3C78111}" type="pres">
      <dgm:prSet presAssocID="{A029989F-1285-9D46-8D80-643E61BEF54A}" presName="node" presStyleLbl="node1" presStyleIdx="2" presStyleCnt="8">
        <dgm:presLayoutVars>
          <dgm:bulletEnabled val="1"/>
        </dgm:presLayoutVars>
      </dgm:prSet>
      <dgm:spPr/>
      <dgm:t>
        <a:bodyPr/>
        <a:lstStyle/>
        <a:p>
          <a:endParaRPr lang="en-US"/>
        </a:p>
      </dgm:t>
    </dgm:pt>
    <dgm:pt modelId="{748A9073-BCC5-214B-B29F-1984303EEB26}" type="pres">
      <dgm:prSet presAssocID="{2DB5CE67-3563-794A-9D29-C8DC963FC546}" presName="Name9" presStyleLbl="parChTrans1D2" presStyleIdx="3" presStyleCnt="8"/>
      <dgm:spPr/>
      <dgm:t>
        <a:bodyPr/>
        <a:lstStyle/>
        <a:p>
          <a:endParaRPr lang="en-US"/>
        </a:p>
      </dgm:t>
    </dgm:pt>
    <dgm:pt modelId="{6761D140-C796-B941-8AC2-FA268F2A7C17}" type="pres">
      <dgm:prSet presAssocID="{2DB5CE67-3563-794A-9D29-C8DC963FC546}" presName="connTx" presStyleLbl="parChTrans1D2" presStyleIdx="3" presStyleCnt="8"/>
      <dgm:spPr/>
      <dgm:t>
        <a:bodyPr/>
        <a:lstStyle/>
        <a:p>
          <a:endParaRPr lang="en-US"/>
        </a:p>
      </dgm:t>
    </dgm:pt>
    <dgm:pt modelId="{DB6EF483-E260-064A-AE2F-2C8E9953B588}" type="pres">
      <dgm:prSet presAssocID="{426079F8-8E91-F448-9088-45584A104FD1}" presName="node" presStyleLbl="node1" presStyleIdx="3" presStyleCnt="8">
        <dgm:presLayoutVars>
          <dgm:bulletEnabled val="1"/>
        </dgm:presLayoutVars>
      </dgm:prSet>
      <dgm:spPr/>
      <dgm:t>
        <a:bodyPr/>
        <a:lstStyle/>
        <a:p>
          <a:endParaRPr lang="en-US"/>
        </a:p>
      </dgm:t>
    </dgm:pt>
    <dgm:pt modelId="{B4932FB1-E363-8D4A-AAC3-0019FBE2F2CF}" type="pres">
      <dgm:prSet presAssocID="{096ADAA6-2699-4B4E-9F35-773F2E53281F}" presName="Name9" presStyleLbl="parChTrans1D2" presStyleIdx="4" presStyleCnt="8"/>
      <dgm:spPr/>
      <dgm:t>
        <a:bodyPr/>
        <a:lstStyle/>
        <a:p>
          <a:endParaRPr lang="en-US"/>
        </a:p>
      </dgm:t>
    </dgm:pt>
    <dgm:pt modelId="{F6D1DACF-E890-FB46-BD6C-8C00C28FDD15}" type="pres">
      <dgm:prSet presAssocID="{096ADAA6-2699-4B4E-9F35-773F2E53281F}" presName="connTx" presStyleLbl="parChTrans1D2" presStyleIdx="4" presStyleCnt="8"/>
      <dgm:spPr/>
      <dgm:t>
        <a:bodyPr/>
        <a:lstStyle/>
        <a:p>
          <a:endParaRPr lang="en-US"/>
        </a:p>
      </dgm:t>
    </dgm:pt>
    <dgm:pt modelId="{C8F87037-E0BA-4245-9D50-E604FA9F49BA}" type="pres">
      <dgm:prSet presAssocID="{3AF22325-6A33-0C48-A486-7A8BD984FE4D}" presName="node" presStyleLbl="node1" presStyleIdx="4" presStyleCnt="8">
        <dgm:presLayoutVars>
          <dgm:bulletEnabled val="1"/>
        </dgm:presLayoutVars>
      </dgm:prSet>
      <dgm:spPr/>
      <dgm:t>
        <a:bodyPr/>
        <a:lstStyle/>
        <a:p>
          <a:endParaRPr lang="en-US"/>
        </a:p>
      </dgm:t>
    </dgm:pt>
    <dgm:pt modelId="{AD172CC0-B01E-5F4F-87D2-E8EADC6DBB26}" type="pres">
      <dgm:prSet presAssocID="{5E84ED8C-DF72-A04B-8179-C47851C9F64B}" presName="Name9" presStyleLbl="parChTrans1D2" presStyleIdx="5" presStyleCnt="8"/>
      <dgm:spPr/>
      <dgm:t>
        <a:bodyPr/>
        <a:lstStyle/>
        <a:p>
          <a:endParaRPr lang="en-US"/>
        </a:p>
      </dgm:t>
    </dgm:pt>
    <dgm:pt modelId="{DD5AE3C8-F488-6145-A05F-56CDAA1273B8}" type="pres">
      <dgm:prSet presAssocID="{5E84ED8C-DF72-A04B-8179-C47851C9F64B}" presName="connTx" presStyleLbl="parChTrans1D2" presStyleIdx="5" presStyleCnt="8"/>
      <dgm:spPr/>
      <dgm:t>
        <a:bodyPr/>
        <a:lstStyle/>
        <a:p>
          <a:endParaRPr lang="en-US"/>
        </a:p>
      </dgm:t>
    </dgm:pt>
    <dgm:pt modelId="{55CF2CC9-CBDE-6B46-8584-CE8E07AC7A0D}" type="pres">
      <dgm:prSet presAssocID="{B0F1E4CB-7202-2244-B49D-589A3AD0FF52}" presName="node" presStyleLbl="node1" presStyleIdx="5" presStyleCnt="8">
        <dgm:presLayoutVars>
          <dgm:bulletEnabled val="1"/>
        </dgm:presLayoutVars>
      </dgm:prSet>
      <dgm:spPr/>
      <dgm:t>
        <a:bodyPr/>
        <a:lstStyle/>
        <a:p>
          <a:endParaRPr lang="en-US"/>
        </a:p>
      </dgm:t>
    </dgm:pt>
    <dgm:pt modelId="{D9275DA1-F68A-104F-9923-3C1FE2F28AF9}" type="pres">
      <dgm:prSet presAssocID="{CA1A6453-6D2E-AE4D-BAEF-A3E7D6304D88}" presName="Name9" presStyleLbl="parChTrans1D2" presStyleIdx="6" presStyleCnt="8"/>
      <dgm:spPr/>
      <dgm:t>
        <a:bodyPr/>
        <a:lstStyle/>
        <a:p>
          <a:endParaRPr lang="en-US"/>
        </a:p>
      </dgm:t>
    </dgm:pt>
    <dgm:pt modelId="{369C2DDD-7710-E448-9465-BC067EDA774C}" type="pres">
      <dgm:prSet presAssocID="{CA1A6453-6D2E-AE4D-BAEF-A3E7D6304D88}" presName="connTx" presStyleLbl="parChTrans1D2" presStyleIdx="6" presStyleCnt="8"/>
      <dgm:spPr/>
      <dgm:t>
        <a:bodyPr/>
        <a:lstStyle/>
        <a:p>
          <a:endParaRPr lang="en-US"/>
        </a:p>
      </dgm:t>
    </dgm:pt>
    <dgm:pt modelId="{FE4E5126-A26B-6441-950B-96DB2BECB48D}" type="pres">
      <dgm:prSet presAssocID="{B629356D-B055-A148-BA2A-B723E46D978B}" presName="node" presStyleLbl="node1" presStyleIdx="6" presStyleCnt="8">
        <dgm:presLayoutVars>
          <dgm:bulletEnabled val="1"/>
        </dgm:presLayoutVars>
      </dgm:prSet>
      <dgm:spPr/>
      <dgm:t>
        <a:bodyPr/>
        <a:lstStyle/>
        <a:p>
          <a:endParaRPr lang="en-US"/>
        </a:p>
      </dgm:t>
    </dgm:pt>
    <dgm:pt modelId="{C4CE6DC4-A550-4F4D-B34B-3918C7DCDB19}" type="pres">
      <dgm:prSet presAssocID="{AEC3DD9A-DFFF-9943-85CD-C91BFB932F6A}" presName="Name9" presStyleLbl="parChTrans1D2" presStyleIdx="7" presStyleCnt="8"/>
      <dgm:spPr/>
      <dgm:t>
        <a:bodyPr/>
        <a:lstStyle/>
        <a:p>
          <a:endParaRPr lang="en-US"/>
        </a:p>
      </dgm:t>
    </dgm:pt>
    <dgm:pt modelId="{2B2C60D4-37B5-C540-A970-BC3055D0CB84}" type="pres">
      <dgm:prSet presAssocID="{AEC3DD9A-DFFF-9943-85CD-C91BFB932F6A}" presName="connTx" presStyleLbl="parChTrans1D2" presStyleIdx="7" presStyleCnt="8"/>
      <dgm:spPr/>
      <dgm:t>
        <a:bodyPr/>
        <a:lstStyle/>
        <a:p>
          <a:endParaRPr lang="en-US"/>
        </a:p>
      </dgm:t>
    </dgm:pt>
    <dgm:pt modelId="{2C7CD670-8EB2-7D45-91F3-6844C97F4A8A}" type="pres">
      <dgm:prSet presAssocID="{741A24ED-A09C-FB49-BF8B-19AF1AE6FD70}" presName="node" presStyleLbl="node1" presStyleIdx="7" presStyleCnt="8">
        <dgm:presLayoutVars>
          <dgm:bulletEnabled val="1"/>
        </dgm:presLayoutVars>
      </dgm:prSet>
      <dgm:spPr/>
      <dgm:t>
        <a:bodyPr/>
        <a:lstStyle/>
        <a:p>
          <a:endParaRPr lang="en-US"/>
        </a:p>
      </dgm:t>
    </dgm:pt>
  </dgm:ptLst>
  <dgm:cxnLst>
    <dgm:cxn modelId="{8E18A13E-D4F5-F948-9086-A9EBA1E24B6E}" type="presOf" srcId="{CA1A6453-6D2E-AE4D-BAEF-A3E7D6304D88}" destId="{369C2DDD-7710-E448-9465-BC067EDA774C}" srcOrd="1" destOrd="0" presId="urn:microsoft.com/office/officeart/2005/8/layout/radial1"/>
    <dgm:cxn modelId="{01DB3C03-214A-7D4B-8D57-FF5A951113B5}" type="presOf" srcId="{096ADAA6-2699-4B4E-9F35-773F2E53281F}" destId="{F6D1DACF-E890-FB46-BD6C-8C00C28FDD15}" srcOrd="1" destOrd="0" presId="urn:microsoft.com/office/officeart/2005/8/layout/radial1"/>
    <dgm:cxn modelId="{0A0A9027-DD5E-9347-99A0-31B820378DA2}" srcId="{68A34E6B-DE08-AA49-9436-0AFF6AFD419C}" destId="{741A24ED-A09C-FB49-BF8B-19AF1AE6FD70}" srcOrd="7" destOrd="0" parTransId="{AEC3DD9A-DFFF-9943-85CD-C91BFB932F6A}" sibTransId="{53CBD992-207F-A74F-AAFE-7C16DFFA95F9}"/>
    <dgm:cxn modelId="{70857DF6-CBA2-5343-B602-661CA33861C9}" type="presOf" srcId="{B629356D-B055-A148-BA2A-B723E46D978B}" destId="{FE4E5126-A26B-6441-950B-96DB2BECB48D}" srcOrd="0" destOrd="0" presId="urn:microsoft.com/office/officeart/2005/8/layout/radial1"/>
    <dgm:cxn modelId="{5BCC6ECB-27DB-AE49-8CFE-28693CEC4BBE}" type="presOf" srcId="{7DC7A8E1-8AE2-8641-8695-3999E9AE8E64}" destId="{C10EFF0E-7474-8C43-940E-75AD232A78CE}" srcOrd="0" destOrd="0" presId="urn:microsoft.com/office/officeart/2005/8/layout/radial1"/>
    <dgm:cxn modelId="{36363DB5-2974-D345-9AF7-582CD54BCD75}" type="presOf" srcId="{D3690B90-FB66-4F48-B6AC-CEA779B2BA73}" destId="{73BD1D4B-B0B8-E243-A6A4-9290BE124653}" srcOrd="1" destOrd="0" presId="urn:microsoft.com/office/officeart/2005/8/layout/radial1"/>
    <dgm:cxn modelId="{85FF4C60-4077-7D46-AC75-13C05B330B83}" type="presOf" srcId="{2DB5CE67-3563-794A-9D29-C8DC963FC546}" destId="{6761D140-C796-B941-8AC2-FA268F2A7C17}" srcOrd="1" destOrd="0" presId="urn:microsoft.com/office/officeart/2005/8/layout/radial1"/>
    <dgm:cxn modelId="{C4F03663-A581-9A40-B465-D511C06E371A}" type="presOf" srcId="{17AF9272-1BD2-6A4B-9C74-9E11B3CF0794}" destId="{9923E68A-3B74-FD41-9481-C051460E2123}" srcOrd="1" destOrd="0" presId="urn:microsoft.com/office/officeart/2005/8/layout/radial1"/>
    <dgm:cxn modelId="{805777D9-224B-E348-B593-8E984028B4C7}" type="presOf" srcId="{096ADAA6-2699-4B4E-9F35-773F2E53281F}" destId="{B4932FB1-E363-8D4A-AAC3-0019FBE2F2CF}" srcOrd="0" destOrd="0" presId="urn:microsoft.com/office/officeart/2005/8/layout/radial1"/>
    <dgm:cxn modelId="{C4710435-F43B-7A41-A9DC-C1AC55E016C9}" srcId="{68A34E6B-DE08-AA49-9436-0AFF6AFD419C}" destId="{A029989F-1285-9D46-8D80-643E61BEF54A}" srcOrd="2" destOrd="0" parTransId="{0E10C68C-043B-084F-A388-E7900817DEA1}" sibTransId="{4BC3338A-D5D6-664A-96EE-60EFFB84B867}"/>
    <dgm:cxn modelId="{7C384852-D778-8646-AD9A-2C4563CA45FA}" type="presOf" srcId="{0E10C68C-043B-084F-A388-E7900817DEA1}" destId="{11180A38-FEB8-A44B-9BC4-22A3B1957C49}" srcOrd="1" destOrd="0" presId="urn:microsoft.com/office/officeart/2005/8/layout/radial1"/>
    <dgm:cxn modelId="{007A9687-DBA3-F54B-8DFF-3D843A0CF075}" srcId="{68A34E6B-DE08-AA49-9436-0AFF6AFD419C}" destId="{B629356D-B055-A148-BA2A-B723E46D978B}" srcOrd="6" destOrd="0" parTransId="{CA1A6453-6D2E-AE4D-BAEF-A3E7D6304D88}" sibTransId="{52E6E331-0492-9D40-B51A-AC587066B075}"/>
    <dgm:cxn modelId="{9F43B6C8-BB2F-7146-8ACD-5A7595A6C93D}" type="presOf" srcId="{A029989F-1285-9D46-8D80-643E61BEF54A}" destId="{D6FA8FF9-929D-BD4F-BB63-922BD3C78111}" srcOrd="0" destOrd="0" presId="urn:microsoft.com/office/officeart/2005/8/layout/radial1"/>
    <dgm:cxn modelId="{756EA5D8-EE22-8443-B071-909916A68D4F}" srcId="{F77093EF-2466-F948-B9EB-80CCCE929045}" destId="{68A34E6B-DE08-AA49-9436-0AFF6AFD419C}" srcOrd="0" destOrd="0" parTransId="{D5A31BF0-1FBA-CE4C-A471-8260182E7CB1}" sibTransId="{B3EAF7E7-34CC-F242-98CA-5DD9DB165D52}"/>
    <dgm:cxn modelId="{9D14A693-7C55-AC4C-A799-54AB8ED49E08}" type="presOf" srcId="{68A34E6B-DE08-AA49-9436-0AFF6AFD419C}" destId="{06EDDFCA-DA48-9346-A458-27F0200BC8C9}" srcOrd="0" destOrd="0" presId="urn:microsoft.com/office/officeart/2005/8/layout/radial1"/>
    <dgm:cxn modelId="{94D76680-D0DD-2243-BFD6-CA1449BC9E13}" srcId="{68A34E6B-DE08-AA49-9436-0AFF6AFD419C}" destId="{3AF22325-6A33-0C48-A486-7A8BD984FE4D}" srcOrd="4" destOrd="0" parTransId="{096ADAA6-2699-4B4E-9F35-773F2E53281F}" sibTransId="{682A288D-D359-4141-8D41-CB30FC4C15E7}"/>
    <dgm:cxn modelId="{87896BCC-EFD9-F540-A4AD-E83467E684E0}" type="presOf" srcId="{D3690B90-FB66-4F48-B6AC-CEA779B2BA73}" destId="{51024334-7D9C-5642-B5E0-E45882236EEC}" srcOrd="0" destOrd="0" presId="urn:microsoft.com/office/officeart/2005/8/layout/radial1"/>
    <dgm:cxn modelId="{A58C9240-F77C-5C4D-B6D7-EB34E24D62D4}" type="presOf" srcId="{5DBF95B7-A91F-B54E-9652-4B0F963B276E}" destId="{4724EDD0-A6BB-AA4E-867D-1AE5FA9BD21B}" srcOrd="0" destOrd="0" presId="urn:microsoft.com/office/officeart/2005/8/layout/radial1"/>
    <dgm:cxn modelId="{CDD47BC1-237D-1442-B61B-1BC360E04D35}" type="presOf" srcId="{AEC3DD9A-DFFF-9943-85CD-C91BFB932F6A}" destId="{2B2C60D4-37B5-C540-A970-BC3055D0CB84}" srcOrd="1" destOrd="0" presId="urn:microsoft.com/office/officeart/2005/8/layout/radial1"/>
    <dgm:cxn modelId="{BC702A94-81DA-D64B-815E-DC339EABAEF7}" type="presOf" srcId="{741A24ED-A09C-FB49-BF8B-19AF1AE6FD70}" destId="{2C7CD670-8EB2-7D45-91F3-6844C97F4A8A}" srcOrd="0" destOrd="0" presId="urn:microsoft.com/office/officeart/2005/8/layout/radial1"/>
    <dgm:cxn modelId="{B0EAFA14-0DC1-BA4B-94D9-4BB286D6AE0D}" type="presOf" srcId="{5E84ED8C-DF72-A04B-8179-C47851C9F64B}" destId="{DD5AE3C8-F488-6145-A05F-56CDAA1273B8}" srcOrd="1" destOrd="0" presId="urn:microsoft.com/office/officeart/2005/8/layout/radial1"/>
    <dgm:cxn modelId="{BF65F00D-F394-6442-9BCF-18C52BBEC6FD}" srcId="{68A34E6B-DE08-AA49-9436-0AFF6AFD419C}" destId="{5DBF95B7-A91F-B54E-9652-4B0F963B276E}" srcOrd="1" destOrd="0" parTransId="{D3690B90-FB66-4F48-B6AC-CEA779B2BA73}" sibTransId="{84B4F55E-FDA7-3947-AB16-6F2CA7517D1B}"/>
    <dgm:cxn modelId="{425966A5-1B2F-A34D-A9DB-DFA85692BA81}" type="presOf" srcId="{0E10C68C-043B-084F-A388-E7900817DEA1}" destId="{A9956F01-2368-8041-8783-B5D3CD8AE8A9}" srcOrd="0" destOrd="0" presId="urn:microsoft.com/office/officeart/2005/8/layout/radial1"/>
    <dgm:cxn modelId="{408CC71E-53D4-544A-92BF-BBD591F43E36}" type="presOf" srcId="{AEC3DD9A-DFFF-9943-85CD-C91BFB932F6A}" destId="{C4CE6DC4-A550-4F4D-B34B-3918C7DCDB19}" srcOrd="0" destOrd="0" presId="urn:microsoft.com/office/officeart/2005/8/layout/radial1"/>
    <dgm:cxn modelId="{9B356D88-A9CF-1744-9AAD-BEB0BBA86911}" srcId="{68A34E6B-DE08-AA49-9436-0AFF6AFD419C}" destId="{426079F8-8E91-F448-9088-45584A104FD1}" srcOrd="3" destOrd="0" parTransId="{2DB5CE67-3563-794A-9D29-C8DC963FC546}" sibTransId="{49FFEF46-1F08-2B45-92C8-A296AA1208D2}"/>
    <dgm:cxn modelId="{1A8FFB29-F47D-2B4C-A5F7-A07D06B7F6A7}" type="presOf" srcId="{2DB5CE67-3563-794A-9D29-C8DC963FC546}" destId="{748A9073-BCC5-214B-B29F-1984303EEB26}" srcOrd="0" destOrd="0" presId="urn:microsoft.com/office/officeart/2005/8/layout/radial1"/>
    <dgm:cxn modelId="{403C0C01-91B2-7B4C-84F0-CA74246A54C7}" srcId="{68A34E6B-DE08-AA49-9436-0AFF6AFD419C}" destId="{7DC7A8E1-8AE2-8641-8695-3999E9AE8E64}" srcOrd="0" destOrd="0" parTransId="{17AF9272-1BD2-6A4B-9C74-9E11B3CF0794}" sibTransId="{6E20B653-35B9-2F46-8421-17B356FD7DF5}"/>
    <dgm:cxn modelId="{20274BAC-BA8B-654F-AE66-598BB1437F07}" type="presOf" srcId="{17AF9272-1BD2-6A4B-9C74-9E11B3CF0794}" destId="{F7A0D6EF-91EB-9246-8D07-5CD594362BC4}" srcOrd="0" destOrd="0" presId="urn:microsoft.com/office/officeart/2005/8/layout/radial1"/>
    <dgm:cxn modelId="{5385BF8D-022D-C747-A323-62AB3824D8C1}" srcId="{68A34E6B-DE08-AA49-9436-0AFF6AFD419C}" destId="{B0F1E4CB-7202-2244-B49D-589A3AD0FF52}" srcOrd="5" destOrd="0" parTransId="{5E84ED8C-DF72-A04B-8179-C47851C9F64B}" sibTransId="{8D67C648-01FB-0C4B-9276-F6E7F8248F34}"/>
    <dgm:cxn modelId="{16064BB1-254A-0644-A102-8934EED0313A}" type="presOf" srcId="{426079F8-8E91-F448-9088-45584A104FD1}" destId="{DB6EF483-E260-064A-AE2F-2C8E9953B588}" srcOrd="0" destOrd="0" presId="urn:microsoft.com/office/officeart/2005/8/layout/radial1"/>
    <dgm:cxn modelId="{522CA936-D230-D94E-840A-A121D7971B08}" type="presOf" srcId="{B0F1E4CB-7202-2244-B49D-589A3AD0FF52}" destId="{55CF2CC9-CBDE-6B46-8584-CE8E07AC7A0D}" srcOrd="0" destOrd="0" presId="urn:microsoft.com/office/officeart/2005/8/layout/radial1"/>
    <dgm:cxn modelId="{29F15EB2-5022-C94B-A519-7CC2E775D043}" type="presOf" srcId="{3AF22325-6A33-0C48-A486-7A8BD984FE4D}" destId="{C8F87037-E0BA-4245-9D50-E604FA9F49BA}" srcOrd="0" destOrd="0" presId="urn:microsoft.com/office/officeart/2005/8/layout/radial1"/>
    <dgm:cxn modelId="{B6970A39-F12E-0B4F-BC75-8DAA65911460}" type="presOf" srcId="{CA1A6453-6D2E-AE4D-BAEF-A3E7D6304D88}" destId="{D9275DA1-F68A-104F-9923-3C1FE2F28AF9}" srcOrd="0" destOrd="0" presId="urn:microsoft.com/office/officeart/2005/8/layout/radial1"/>
    <dgm:cxn modelId="{FF04D268-6E5C-344D-8B5F-CD30403CD6B7}" type="presOf" srcId="{F77093EF-2466-F948-B9EB-80CCCE929045}" destId="{2A57812E-F804-F64D-9B9D-4F8015FF5F38}" srcOrd="0" destOrd="0" presId="urn:microsoft.com/office/officeart/2005/8/layout/radial1"/>
    <dgm:cxn modelId="{8E9D04D5-1621-284E-9D44-3FE4371F9D4B}" type="presOf" srcId="{5E84ED8C-DF72-A04B-8179-C47851C9F64B}" destId="{AD172CC0-B01E-5F4F-87D2-E8EADC6DBB26}" srcOrd="0" destOrd="0" presId="urn:microsoft.com/office/officeart/2005/8/layout/radial1"/>
    <dgm:cxn modelId="{808B3025-2A2D-5E45-8372-9B2ADA73C495}" type="presParOf" srcId="{2A57812E-F804-F64D-9B9D-4F8015FF5F38}" destId="{06EDDFCA-DA48-9346-A458-27F0200BC8C9}" srcOrd="0" destOrd="0" presId="urn:microsoft.com/office/officeart/2005/8/layout/radial1"/>
    <dgm:cxn modelId="{69B84DC6-22B2-634E-90B1-FC87FCEE1CA9}" type="presParOf" srcId="{2A57812E-F804-F64D-9B9D-4F8015FF5F38}" destId="{F7A0D6EF-91EB-9246-8D07-5CD594362BC4}" srcOrd="1" destOrd="0" presId="urn:microsoft.com/office/officeart/2005/8/layout/radial1"/>
    <dgm:cxn modelId="{EBDCB619-D373-DE4F-9DAF-2EC4D94ED240}" type="presParOf" srcId="{F7A0D6EF-91EB-9246-8D07-5CD594362BC4}" destId="{9923E68A-3B74-FD41-9481-C051460E2123}" srcOrd="0" destOrd="0" presId="urn:microsoft.com/office/officeart/2005/8/layout/radial1"/>
    <dgm:cxn modelId="{F59A2C3F-F5D3-824A-BAFE-8FCA980D0D82}" type="presParOf" srcId="{2A57812E-F804-F64D-9B9D-4F8015FF5F38}" destId="{C10EFF0E-7474-8C43-940E-75AD232A78CE}" srcOrd="2" destOrd="0" presId="urn:microsoft.com/office/officeart/2005/8/layout/radial1"/>
    <dgm:cxn modelId="{EE2001B4-C6FE-7746-8941-D9FCF80EB324}" type="presParOf" srcId="{2A57812E-F804-F64D-9B9D-4F8015FF5F38}" destId="{51024334-7D9C-5642-B5E0-E45882236EEC}" srcOrd="3" destOrd="0" presId="urn:microsoft.com/office/officeart/2005/8/layout/radial1"/>
    <dgm:cxn modelId="{FFF1485A-DF60-5440-9F8A-08FE33018C06}" type="presParOf" srcId="{51024334-7D9C-5642-B5E0-E45882236EEC}" destId="{73BD1D4B-B0B8-E243-A6A4-9290BE124653}" srcOrd="0" destOrd="0" presId="urn:microsoft.com/office/officeart/2005/8/layout/radial1"/>
    <dgm:cxn modelId="{462233BD-2B0B-EF41-9C2D-245D5EDF8C4D}" type="presParOf" srcId="{2A57812E-F804-F64D-9B9D-4F8015FF5F38}" destId="{4724EDD0-A6BB-AA4E-867D-1AE5FA9BD21B}" srcOrd="4" destOrd="0" presId="urn:microsoft.com/office/officeart/2005/8/layout/radial1"/>
    <dgm:cxn modelId="{91BF5CAC-DB7D-C84C-A143-FD8BCC698420}" type="presParOf" srcId="{2A57812E-F804-F64D-9B9D-4F8015FF5F38}" destId="{A9956F01-2368-8041-8783-B5D3CD8AE8A9}" srcOrd="5" destOrd="0" presId="urn:microsoft.com/office/officeart/2005/8/layout/radial1"/>
    <dgm:cxn modelId="{7976648F-A2A9-D747-8045-09C3CBFAF891}" type="presParOf" srcId="{A9956F01-2368-8041-8783-B5D3CD8AE8A9}" destId="{11180A38-FEB8-A44B-9BC4-22A3B1957C49}" srcOrd="0" destOrd="0" presId="urn:microsoft.com/office/officeart/2005/8/layout/radial1"/>
    <dgm:cxn modelId="{C9092531-D360-934D-A4A9-59A9F9D95FBC}" type="presParOf" srcId="{2A57812E-F804-F64D-9B9D-4F8015FF5F38}" destId="{D6FA8FF9-929D-BD4F-BB63-922BD3C78111}" srcOrd="6" destOrd="0" presId="urn:microsoft.com/office/officeart/2005/8/layout/radial1"/>
    <dgm:cxn modelId="{0AB9AE1A-2E82-AD49-B9AC-81960D821A5F}" type="presParOf" srcId="{2A57812E-F804-F64D-9B9D-4F8015FF5F38}" destId="{748A9073-BCC5-214B-B29F-1984303EEB26}" srcOrd="7" destOrd="0" presId="urn:microsoft.com/office/officeart/2005/8/layout/radial1"/>
    <dgm:cxn modelId="{025F0704-BD87-DD47-8A3A-7D943CCF76C9}" type="presParOf" srcId="{748A9073-BCC5-214B-B29F-1984303EEB26}" destId="{6761D140-C796-B941-8AC2-FA268F2A7C17}" srcOrd="0" destOrd="0" presId="urn:microsoft.com/office/officeart/2005/8/layout/radial1"/>
    <dgm:cxn modelId="{C27F7E03-9870-1340-93DF-8EB970A0C2DC}" type="presParOf" srcId="{2A57812E-F804-F64D-9B9D-4F8015FF5F38}" destId="{DB6EF483-E260-064A-AE2F-2C8E9953B588}" srcOrd="8" destOrd="0" presId="urn:microsoft.com/office/officeart/2005/8/layout/radial1"/>
    <dgm:cxn modelId="{04F287F6-BA1C-EE4F-A4C2-7F1E22FE8C4B}" type="presParOf" srcId="{2A57812E-F804-F64D-9B9D-4F8015FF5F38}" destId="{B4932FB1-E363-8D4A-AAC3-0019FBE2F2CF}" srcOrd="9" destOrd="0" presId="urn:microsoft.com/office/officeart/2005/8/layout/radial1"/>
    <dgm:cxn modelId="{352DD724-9D0A-6340-94FF-4F4C16B26932}" type="presParOf" srcId="{B4932FB1-E363-8D4A-AAC3-0019FBE2F2CF}" destId="{F6D1DACF-E890-FB46-BD6C-8C00C28FDD15}" srcOrd="0" destOrd="0" presId="urn:microsoft.com/office/officeart/2005/8/layout/radial1"/>
    <dgm:cxn modelId="{3B128239-8FE0-C64D-BDC1-5BB4B3B6F1B6}" type="presParOf" srcId="{2A57812E-F804-F64D-9B9D-4F8015FF5F38}" destId="{C8F87037-E0BA-4245-9D50-E604FA9F49BA}" srcOrd="10" destOrd="0" presId="urn:microsoft.com/office/officeart/2005/8/layout/radial1"/>
    <dgm:cxn modelId="{1A633E6A-75E8-5641-AFE3-D30D1D6A38E9}" type="presParOf" srcId="{2A57812E-F804-F64D-9B9D-4F8015FF5F38}" destId="{AD172CC0-B01E-5F4F-87D2-E8EADC6DBB26}" srcOrd="11" destOrd="0" presId="urn:microsoft.com/office/officeart/2005/8/layout/radial1"/>
    <dgm:cxn modelId="{7055D1B6-ECD0-A542-AAC3-5BF9F2F4FEDC}" type="presParOf" srcId="{AD172CC0-B01E-5F4F-87D2-E8EADC6DBB26}" destId="{DD5AE3C8-F488-6145-A05F-56CDAA1273B8}" srcOrd="0" destOrd="0" presId="urn:microsoft.com/office/officeart/2005/8/layout/radial1"/>
    <dgm:cxn modelId="{C9574F37-193D-A846-949F-146F0C7993AE}" type="presParOf" srcId="{2A57812E-F804-F64D-9B9D-4F8015FF5F38}" destId="{55CF2CC9-CBDE-6B46-8584-CE8E07AC7A0D}" srcOrd="12" destOrd="0" presId="urn:microsoft.com/office/officeart/2005/8/layout/radial1"/>
    <dgm:cxn modelId="{9058C5D1-2C0F-EC49-BBBF-DB0609E93FA2}" type="presParOf" srcId="{2A57812E-F804-F64D-9B9D-4F8015FF5F38}" destId="{D9275DA1-F68A-104F-9923-3C1FE2F28AF9}" srcOrd="13" destOrd="0" presId="urn:microsoft.com/office/officeart/2005/8/layout/radial1"/>
    <dgm:cxn modelId="{A14C9F43-6A42-264E-9B00-BD8BFBA66F9A}" type="presParOf" srcId="{D9275DA1-F68A-104F-9923-3C1FE2F28AF9}" destId="{369C2DDD-7710-E448-9465-BC067EDA774C}" srcOrd="0" destOrd="0" presId="urn:microsoft.com/office/officeart/2005/8/layout/radial1"/>
    <dgm:cxn modelId="{C2B4817E-23C2-6448-B0A8-266D83C3A11E}" type="presParOf" srcId="{2A57812E-F804-F64D-9B9D-4F8015FF5F38}" destId="{FE4E5126-A26B-6441-950B-96DB2BECB48D}" srcOrd="14" destOrd="0" presId="urn:microsoft.com/office/officeart/2005/8/layout/radial1"/>
    <dgm:cxn modelId="{4B74EDF4-F1A9-3642-B936-D20DCEA7A22C}" type="presParOf" srcId="{2A57812E-F804-F64D-9B9D-4F8015FF5F38}" destId="{C4CE6DC4-A550-4F4D-B34B-3918C7DCDB19}" srcOrd="15" destOrd="0" presId="urn:microsoft.com/office/officeart/2005/8/layout/radial1"/>
    <dgm:cxn modelId="{ADE99B61-68D3-A64C-97AF-06635EBC738C}" type="presParOf" srcId="{C4CE6DC4-A550-4F4D-B34B-3918C7DCDB19}" destId="{2B2C60D4-37B5-C540-A970-BC3055D0CB84}" srcOrd="0" destOrd="0" presId="urn:microsoft.com/office/officeart/2005/8/layout/radial1"/>
    <dgm:cxn modelId="{A2C683F0-F074-AC48-8CDA-033BCCE89D85}" type="presParOf" srcId="{2A57812E-F804-F64D-9B9D-4F8015FF5F38}" destId="{2C7CD670-8EB2-7D45-91F3-6844C97F4A8A}" srcOrd="16"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EDDFCA-DA48-9346-A458-27F0200BC8C9}">
      <dsp:nvSpPr>
        <dsp:cNvPr id="0" name=""/>
        <dsp:cNvSpPr/>
      </dsp:nvSpPr>
      <dsp:spPr>
        <a:xfrm>
          <a:off x="1560816" y="1804497"/>
          <a:ext cx="916967" cy="916967"/>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b="1" i="0" kern="1200" dirty="0" smtClean="0">
              <a:solidFill>
                <a:schemeClr val="tx1"/>
              </a:solidFill>
            </a:rPr>
            <a:t>Decision Rules</a:t>
          </a:r>
          <a:endParaRPr lang="en-US" sz="1400" b="1" i="0" kern="1200" dirty="0">
            <a:solidFill>
              <a:schemeClr val="tx1"/>
            </a:solidFill>
          </a:endParaRPr>
        </a:p>
      </dsp:txBody>
      <dsp:txXfrm>
        <a:off x="1695103" y="1938784"/>
        <a:ext cx="648393" cy="648393"/>
      </dsp:txXfrm>
    </dsp:sp>
    <dsp:sp modelId="{F7A0D6EF-91EB-9246-8D07-5CD594362BC4}">
      <dsp:nvSpPr>
        <dsp:cNvPr id="0" name=""/>
        <dsp:cNvSpPr/>
      </dsp:nvSpPr>
      <dsp:spPr>
        <a:xfrm rot="16200000">
          <a:off x="1698620" y="1463384"/>
          <a:ext cx="641358" cy="40869"/>
        </a:xfrm>
        <a:custGeom>
          <a:avLst/>
          <a:gdLst/>
          <a:ahLst/>
          <a:cxnLst/>
          <a:rect l="0" t="0" r="0" b="0"/>
          <a:pathLst>
            <a:path>
              <a:moveTo>
                <a:pt x="0" y="20434"/>
              </a:moveTo>
              <a:lnTo>
                <a:pt x="641358" y="20434"/>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003266" y="1467784"/>
        <a:ext cx="32067" cy="32067"/>
      </dsp:txXfrm>
    </dsp:sp>
    <dsp:sp modelId="{C10EFF0E-7474-8C43-940E-75AD232A78CE}">
      <dsp:nvSpPr>
        <dsp:cNvPr id="0" name=""/>
        <dsp:cNvSpPr/>
      </dsp:nvSpPr>
      <dsp:spPr>
        <a:xfrm>
          <a:off x="1560816" y="246172"/>
          <a:ext cx="916967" cy="916967"/>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b="1" i="0" kern="1200" dirty="0" smtClean="0">
              <a:solidFill>
                <a:schemeClr val="tx1"/>
              </a:solidFill>
            </a:rPr>
            <a:t>Consensus</a:t>
          </a:r>
          <a:endParaRPr lang="en-US" sz="900" b="1" i="0" kern="1200" dirty="0">
            <a:solidFill>
              <a:schemeClr val="tx1"/>
            </a:solidFill>
          </a:endParaRPr>
        </a:p>
      </dsp:txBody>
      <dsp:txXfrm>
        <a:off x="1695103" y="380459"/>
        <a:ext cx="648393" cy="648393"/>
      </dsp:txXfrm>
    </dsp:sp>
    <dsp:sp modelId="{51024334-7D9C-5642-B5E0-E45882236EEC}">
      <dsp:nvSpPr>
        <dsp:cNvPr id="0" name=""/>
        <dsp:cNvSpPr/>
      </dsp:nvSpPr>
      <dsp:spPr>
        <a:xfrm rot="18900000">
          <a:off x="2249572" y="1691595"/>
          <a:ext cx="641358" cy="40869"/>
        </a:xfrm>
        <a:custGeom>
          <a:avLst/>
          <a:gdLst/>
          <a:ahLst/>
          <a:cxnLst/>
          <a:rect l="0" t="0" r="0" b="0"/>
          <a:pathLst>
            <a:path>
              <a:moveTo>
                <a:pt x="0" y="20434"/>
              </a:moveTo>
              <a:lnTo>
                <a:pt x="641358" y="20434"/>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54217" y="1695996"/>
        <a:ext cx="32067" cy="32067"/>
      </dsp:txXfrm>
    </dsp:sp>
    <dsp:sp modelId="{4724EDD0-A6BB-AA4E-867D-1AE5FA9BD21B}">
      <dsp:nvSpPr>
        <dsp:cNvPr id="0" name=""/>
        <dsp:cNvSpPr/>
      </dsp:nvSpPr>
      <dsp:spPr>
        <a:xfrm>
          <a:off x="2662718" y="702595"/>
          <a:ext cx="916967" cy="916967"/>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b="1" i="0" kern="1200" dirty="0" smtClean="0">
              <a:solidFill>
                <a:schemeClr val="tx1"/>
              </a:solidFill>
            </a:rPr>
            <a:t>Delegation</a:t>
          </a:r>
          <a:endParaRPr lang="en-US" sz="900" b="1" i="0" kern="1200" dirty="0">
            <a:solidFill>
              <a:schemeClr val="tx1"/>
            </a:solidFill>
          </a:endParaRPr>
        </a:p>
      </dsp:txBody>
      <dsp:txXfrm>
        <a:off x="2797005" y="836882"/>
        <a:ext cx="648393" cy="648393"/>
      </dsp:txXfrm>
    </dsp:sp>
    <dsp:sp modelId="{A9956F01-2368-8041-8783-B5D3CD8AE8A9}">
      <dsp:nvSpPr>
        <dsp:cNvPr id="0" name=""/>
        <dsp:cNvSpPr/>
      </dsp:nvSpPr>
      <dsp:spPr>
        <a:xfrm>
          <a:off x="2477783" y="2242546"/>
          <a:ext cx="641358" cy="40869"/>
        </a:xfrm>
        <a:custGeom>
          <a:avLst/>
          <a:gdLst/>
          <a:ahLst/>
          <a:cxnLst/>
          <a:rect l="0" t="0" r="0" b="0"/>
          <a:pathLst>
            <a:path>
              <a:moveTo>
                <a:pt x="0" y="20434"/>
              </a:moveTo>
              <a:lnTo>
                <a:pt x="641358" y="20434"/>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782428" y="2246947"/>
        <a:ext cx="32067" cy="32067"/>
      </dsp:txXfrm>
    </dsp:sp>
    <dsp:sp modelId="{D6FA8FF9-929D-BD4F-BB63-922BD3C78111}">
      <dsp:nvSpPr>
        <dsp:cNvPr id="0" name=""/>
        <dsp:cNvSpPr/>
      </dsp:nvSpPr>
      <dsp:spPr>
        <a:xfrm>
          <a:off x="3119141" y="1804497"/>
          <a:ext cx="916967" cy="916967"/>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b="1" i="0" kern="1200" dirty="0" smtClean="0">
              <a:solidFill>
                <a:schemeClr val="tx1"/>
              </a:solidFill>
            </a:rPr>
            <a:t>Decision Leader Decides Without Discussion</a:t>
          </a:r>
          <a:endParaRPr lang="en-US" sz="900" b="1" i="0" kern="1200" dirty="0">
            <a:solidFill>
              <a:schemeClr val="tx1"/>
            </a:solidFill>
          </a:endParaRPr>
        </a:p>
      </dsp:txBody>
      <dsp:txXfrm>
        <a:off x="3253428" y="1938784"/>
        <a:ext cx="648393" cy="648393"/>
      </dsp:txXfrm>
    </dsp:sp>
    <dsp:sp modelId="{748A9073-BCC5-214B-B29F-1984303EEB26}">
      <dsp:nvSpPr>
        <dsp:cNvPr id="0" name=""/>
        <dsp:cNvSpPr/>
      </dsp:nvSpPr>
      <dsp:spPr>
        <a:xfrm rot="2700000">
          <a:off x="2249572" y="2793498"/>
          <a:ext cx="641358" cy="40869"/>
        </a:xfrm>
        <a:custGeom>
          <a:avLst/>
          <a:gdLst/>
          <a:ahLst/>
          <a:cxnLst/>
          <a:rect l="0" t="0" r="0" b="0"/>
          <a:pathLst>
            <a:path>
              <a:moveTo>
                <a:pt x="0" y="20434"/>
              </a:moveTo>
              <a:lnTo>
                <a:pt x="641358" y="20434"/>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54217" y="2797898"/>
        <a:ext cx="32067" cy="32067"/>
      </dsp:txXfrm>
    </dsp:sp>
    <dsp:sp modelId="{DB6EF483-E260-064A-AE2F-2C8E9953B588}">
      <dsp:nvSpPr>
        <dsp:cNvPr id="0" name=""/>
        <dsp:cNvSpPr/>
      </dsp:nvSpPr>
      <dsp:spPr>
        <a:xfrm>
          <a:off x="2662718" y="2906400"/>
          <a:ext cx="916967" cy="916967"/>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b="1" i="0" kern="1200" dirty="0" smtClean="0">
              <a:solidFill>
                <a:schemeClr val="tx1"/>
              </a:solidFill>
            </a:rPr>
            <a:t>Negotiation</a:t>
          </a:r>
          <a:endParaRPr lang="en-US" sz="900" b="1" i="0" kern="1200" dirty="0">
            <a:solidFill>
              <a:schemeClr val="tx1"/>
            </a:solidFill>
          </a:endParaRPr>
        </a:p>
      </dsp:txBody>
      <dsp:txXfrm>
        <a:off x="2797005" y="3040687"/>
        <a:ext cx="648393" cy="648393"/>
      </dsp:txXfrm>
    </dsp:sp>
    <dsp:sp modelId="{B4932FB1-E363-8D4A-AAC3-0019FBE2F2CF}">
      <dsp:nvSpPr>
        <dsp:cNvPr id="0" name=""/>
        <dsp:cNvSpPr/>
      </dsp:nvSpPr>
      <dsp:spPr>
        <a:xfrm rot="5400000">
          <a:off x="1698620" y="3021709"/>
          <a:ext cx="641358" cy="40869"/>
        </a:xfrm>
        <a:custGeom>
          <a:avLst/>
          <a:gdLst/>
          <a:ahLst/>
          <a:cxnLst/>
          <a:rect l="0" t="0" r="0" b="0"/>
          <a:pathLst>
            <a:path>
              <a:moveTo>
                <a:pt x="0" y="20434"/>
              </a:moveTo>
              <a:lnTo>
                <a:pt x="641358" y="20434"/>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003266" y="3026110"/>
        <a:ext cx="32067" cy="32067"/>
      </dsp:txXfrm>
    </dsp:sp>
    <dsp:sp modelId="{C8F87037-E0BA-4245-9D50-E604FA9F49BA}">
      <dsp:nvSpPr>
        <dsp:cNvPr id="0" name=""/>
        <dsp:cNvSpPr/>
      </dsp:nvSpPr>
      <dsp:spPr>
        <a:xfrm>
          <a:off x="1560816" y="3362823"/>
          <a:ext cx="916967" cy="916967"/>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b="1" i="0" kern="1200" dirty="0" smtClean="0">
              <a:solidFill>
                <a:schemeClr val="tx1"/>
              </a:solidFill>
            </a:rPr>
            <a:t>Majority Vote</a:t>
          </a:r>
          <a:endParaRPr lang="en-US" sz="900" b="1" i="0" kern="1200" dirty="0">
            <a:solidFill>
              <a:schemeClr val="tx1"/>
            </a:solidFill>
          </a:endParaRPr>
        </a:p>
      </dsp:txBody>
      <dsp:txXfrm>
        <a:off x="1695103" y="3497110"/>
        <a:ext cx="648393" cy="648393"/>
      </dsp:txXfrm>
    </dsp:sp>
    <dsp:sp modelId="{AD172CC0-B01E-5F4F-87D2-E8EADC6DBB26}">
      <dsp:nvSpPr>
        <dsp:cNvPr id="0" name=""/>
        <dsp:cNvSpPr/>
      </dsp:nvSpPr>
      <dsp:spPr>
        <a:xfrm rot="8100000">
          <a:off x="1147669" y="2793498"/>
          <a:ext cx="641358" cy="40869"/>
        </a:xfrm>
        <a:custGeom>
          <a:avLst/>
          <a:gdLst/>
          <a:ahLst/>
          <a:cxnLst/>
          <a:rect l="0" t="0" r="0" b="0"/>
          <a:pathLst>
            <a:path>
              <a:moveTo>
                <a:pt x="0" y="20434"/>
              </a:moveTo>
              <a:lnTo>
                <a:pt x="641358" y="20434"/>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452314" y="2797898"/>
        <a:ext cx="32067" cy="32067"/>
      </dsp:txXfrm>
    </dsp:sp>
    <dsp:sp modelId="{55CF2CC9-CBDE-6B46-8584-CE8E07AC7A0D}">
      <dsp:nvSpPr>
        <dsp:cNvPr id="0" name=""/>
        <dsp:cNvSpPr/>
      </dsp:nvSpPr>
      <dsp:spPr>
        <a:xfrm>
          <a:off x="458913" y="2906400"/>
          <a:ext cx="916967" cy="916967"/>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b="1" i="0" kern="1200" dirty="0" smtClean="0">
              <a:solidFill>
                <a:schemeClr val="tx1"/>
              </a:solidFill>
            </a:rPr>
            <a:t>Spontaneous Agreement</a:t>
          </a:r>
          <a:endParaRPr lang="en-US" sz="900" b="1" i="0" kern="1200" dirty="0">
            <a:solidFill>
              <a:schemeClr val="tx1"/>
            </a:solidFill>
          </a:endParaRPr>
        </a:p>
      </dsp:txBody>
      <dsp:txXfrm>
        <a:off x="593200" y="3040687"/>
        <a:ext cx="648393" cy="648393"/>
      </dsp:txXfrm>
    </dsp:sp>
    <dsp:sp modelId="{D9275DA1-F68A-104F-9923-3C1FE2F28AF9}">
      <dsp:nvSpPr>
        <dsp:cNvPr id="0" name=""/>
        <dsp:cNvSpPr/>
      </dsp:nvSpPr>
      <dsp:spPr>
        <a:xfrm rot="10800000">
          <a:off x="919458" y="2242546"/>
          <a:ext cx="641358" cy="40869"/>
        </a:xfrm>
        <a:custGeom>
          <a:avLst/>
          <a:gdLst/>
          <a:ahLst/>
          <a:cxnLst/>
          <a:rect l="0" t="0" r="0" b="0"/>
          <a:pathLst>
            <a:path>
              <a:moveTo>
                <a:pt x="0" y="20434"/>
              </a:moveTo>
              <a:lnTo>
                <a:pt x="641358" y="20434"/>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224103" y="2246947"/>
        <a:ext cx="32067" cy="32067"/>
      </dsp:txXfrm>
    </dsp:sp>
    <dsp:sp modelId="{FE4E5126-A26B-6441-950B-96DB2BECB48D}">
      <dsp:nvSpPr>
        <dsp:cNvPr id="0" name=""/>
        <dsp:cNvSpPr/>
      </dsp:nvSpPr>
      <dsp:spPr>
        <a:xfrm>
          <a:off x="2490" y="1804497"/>
          <a:ext cx="916967" cy="916967"/>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b="1" i="0" kern="1200" dirty="0" smtClean="0">
              <a:solidFill>
                <a:schemeClr val="tx1"/>
              </a:solidFill>
            </a:rPr>
            <a:t>Arbitrary</a:t>
          </a:r>
          <a:endParaRPr lang="en-US" sz="900" b="1" i="0" kern="1200" dirty="0">
            <a:solidFill>
              <a:schemeClr val="tx1"/>
            </a:solidFill>
          </a:endParaRPr>
        </a:p>
      </dsp:txBody>
      <dsp:txXfrm>
        <a:off x="136777" y="1938784"/>
        <a:ext cx="648393" cy="648393"/>
      </dsp:txXfrm>
    </dsp:sp>
    <dsp:sp modelId="{C4CE6DC4-A550-4F4D-B34B-3918C7DCDB19}">
      <dsp:nvSpPr>
        <dsp:cNvPr id="0" name=""/>
        <dsp:cNvSpPr/>
      </dsp:nvSpPr>
      <dsp:spPr>
        <a:xfrm rot="13500000">
          <a:off x="1147669" y="1691595"/>
          <a:ext cx="641358" cy="40869"/>
        </a:xfrm>
        <a:custGeom>
          <a:avLst/>
          <a:gdLst/>
          <a:ahLst/>
          <a:cxnLst/>
          <a:rect l="0" t="0" r="0" b="0"/>
          <a:pathLst>
            <a:path>
              <a:moveTo>
                <a:pt x="0" y="20434"/>
              </a:moveTo>
              <a:lnTo>
                <a:pt x="641358" y="20434"/>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452314" y="1695996"/>
        <a:ext cx="32067" cy="32067"/>
      </dsp:txXfrm>
    </dsp:sp>
    <dsp:sp modelId="{2C7CD670-8EB2-7D45-91F3-6844C97F4A8A}">
      <dsp:nvSpPr>
        <dsp:cNvPr id="0" name=""/>
        <dsp:cNvSpPr/>
      </dsp:nvSpPr>
      <dsp:spPr>
        <a:xfrm>
          <a:off x="458913" y="702595"/>
          <a:ext cx="916967" cy="916967"/>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b="1" i="0" kern="1200" dirty="0" smtClean="0">
              <a:solidFill>
                <a:schemeClr val="tx1"/>
              </a:solidFill>
            </a:rPr>
            <a:t>Decision Leader Decides After Discussion</a:t>
          </a:r>
          <a:endParaRPr lang="en-US" sz="900" b="1" i="0" kern="1200" dirty="0">
            <a:solidFill>
              <a:schemeClr val="tx1"/>
            </a:solidFill>
          </a:endParaRPr>
        </a:p>
      </dsp:txBody>
      <dsp:txXfrm>
        <a:off x="593200" y="836882"/>
        <a:ext cx="648393" cy="648393"/>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7006329-87B0-094E-90D0-A16EFFE824EB}" type="datetimeFigureOut">
              <a:rPr lang="en-US" smtClean="0"/>
              <a:t>7/13/15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7397A8B-DD5E-4C45-9C62-010074A5244B}" type="slidenum">
              <a:rPr lang="en-US" smtClean="0"/>
              <a:t>‹#›</a:t>
            </a:fld>
            <a:endParaRPr lang="en-US"/>
          </a:p>
        </p:txBody>
      </p:sp>
    </p:spTree>
    <p:extLst>
      <p:ext uri="{BB962C8B-B14F-4D97-AF65-F5344CB8AC3E}">
        <p14:creationId xmlns:p14="http://schemas.microsoft.com/office/powerpoint/2010/main" val="316697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F6B8DF6-E470-9347-8CDE-966D50126EB0}" type="datetimeFigureOut">
              <a:rPr lang="en-US" smtClean="0"/>
              <a:t>7/13/15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39B2FAD-3FAA-F64B-80C3-D24B43C1589E}" type="slidenum">
              <a:rPr lang="en-US" smtClean="0"/>
              <a:t>‹#›</a:t>
            </a:fld>
            <a:endParaRPr lang="en-US"/>
          </a:p>
        </p:txBody>
      </p:sp>
    </p:spTree>
    <p:extLst>
      <p:ext uri="{BB962C8B-B14F-4D97-AF65-F5344CB8AC3E}">
        <p14:creationId xmlns:p14="http://schemas.microsoft.com/office/powerpoint/2010/main" val="428975020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9B2FAD-3FAA-F64B-80C3-D24B43C1589E}" type="slidenum">
              <a:rPr lang="en-US" smtClean="0"/>
              <a:t>1</a:t>
            </a:fld>
            <a:endParaRPr lang="en-US"/>
          </a:p>
        </p:txBody>
      </p:sp>
    </p:spTree>
    <p:extLst>
      <p:ext uri="{BB962C8B-B14F-4D97-AF65-F5344CB8AC3E}">
        <p14:creationId xmlns:p14="http://schemas.microsoft.com/office/powerpoint/2010/main" val="2349952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Catalyst for the right conversation about the work</a:t>
            </a:r>
            <a:endParaRPr lang="en-US" dirty="0"/>
          </a:p>
        </p:txBody>
      </p:sp>
      <p:sp>
        <p:nvSpPr>
          <p:cNvPr id="4" name="Slide Number Placeholder 3"/>
          <p:cNvSpPr>
            <a:spLocks noGrp="1"/>
          </p:cNvSpPr>
          <p:nvPr>
            <p:ph type="sldNum" sz="quarter" idx="10"/>
          </p:nvPr>
        </p:nvSpPr>
        <p:spPr/>
        <p:txBody>
          <a:bodyPr/>
          <a:lstStyle/>
          <a:p>
            <a:fld id="{939B2FAD-3FAA-F64B-80C3-D24B43C1589E}" type="slidenum">
              <a:rPr lang="en-US" smtClean="0"/>
              <a:t>23</a:t>
            </a:fld>
            <a:endParaRPr lang="en-US"/>
          </a:p>
        </p:txBody>
      </p:sp>
    </p:spTree>
    <p:extLst>
      <p:ext uri="{BB962C8B-B14F-4D97-AF65-F5344CB8AC3E}">
        <p14:creationId xmlns:p14="http://schemas.microsoft.com/office/powerpoint/2010/main" val="464245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kern="1200" baseline="0" dirty="0" smtClean="0">
                <a:solidFill>
                  <a:schemeClr val="tx1"/>
                </a:solidFill>
                <a:latin typeface="+mn-lt"/>
                <a:ea typeface="+mn-ea"/>
                <a:cs typeface="+mn-cs"/>
              </a:rPr>
              <a:t>Instructions:</a:t>
            </a:r>
          </a:p>
          <a:p>
            <a:r>
              <a:rPr lang="en-US" sz="1200" u="none" kern="1200" baseline="0" dirty="0" smtClean="0">
                <a:solidFill>
                  <a:schemeClr val="tx1"/>
                </a:solidFill>
                <a:latin typeface="+mn-lt"/>
                <a:ea typeface="+mn-ea"/>
                <a:cs typeface="+mn-cs"/>
              </a:rPr>
              <a:t>Choose reference stories (3 min)</a:t>
            </a:r>
          </a:p>
          <a:p>
            <a:r>
              <a:rPr lang="en-US" sz="1200" u="none" kern="1200" baseline="0" dirty="0" smtClean="0">
                <a:solidFill>
                  <a:schemeClr val="tx1"/>
                </a:solidFill>
                <a:latin typeface="+mn-lt"/>
                <a:ea typeface="+mn-ea"/>
                <a:cs typeface="+mn-cs"/>
              </a:rPr>
              <a:t>Decide which activity or two you want to represent 1 point. Choose 1-2 activities that are about twice that size to be your 2 point reference stories. Choose 1-2 activities that are about three times the size of your 1 point reference story to be your 3 point stories. Write the story point size on the card.</a:t>
            </a:r>
          </a:p>
          <a:p>
            <a:r>
              <a:rPr lang="en-US" sz="1200" u="none" kern="1200" baseline="0" dirty="0" smtClean="0">
                <a:solidFill>
                  <a:schemeClr val="tx1"/>
                </a:solidFill>
                <a:latin typeface="+mn-lt"/>
                <a:ea typeface="+mn-ea"/>
                <a:cs typeface="+mn-cs"/>
              </a:rPr>
              <a:t>Size the remaining activities (12 min)</a:t>
            </a:r>
          </a:p>
          <a:p>
            <a:r>
              <a:rPr lang="en-US" sz="1200" u="none" kern="1200" baseline="0" dirty="0" smtClean="0">
                <a:solidFill>
                  <a:schemeClr val="tx1"/>
                </a:solidFill>
                <a:latin typeface="+mn-lt"/>
                <a:ea typeface="+mn-ea"/>
                <a:cs typeface="+mn-cs"/>
              </a:rPr>
              <a:t>You don’t have to estimate all of the activities. Try to estimate a few. Start by discussing your understanding of the activity. You will find things that are not well defined or that you disagree on how you see them. Decide how you’ll interpret differences of opinion to estimate against. Vote on the points for a story relative to your reference stories. If you agree, write that number and move to the next story. If you disagree, talk about why and revote until you agree on a size. Do as many stories as you can in the allotted time. Use fingers, apps, or cards to vote.</a:t>
            </a:r>
          </a:p>
          <a:p>
            <a:endParaRPr lang="en-US" sz="1200" u="none" kern="1200" baseline="0" dirty="0" smtClean="0">
              <a:solidFill>
                <a:schemeClr val="tx1"/>
              </a:solidFill>
              <a:latin typeface="+mn-lt"/>
              <a:ea typeface="+mn-ea"/>
              <a:cs typeface="+mn-cs"/>
            </a:endParaRPr>
          </a:p>
          <a:p>
            <a:r>
              <a:rPr lang="en-US" sz="1200" u="none" kern="1200" baseline="0" dirty="0" smtClean="0">
                <a:solidFill>
                  <a:schemeClr val="tx1"/>
                </a:solidFill>
                <a:latin typeface="+mn-lt"/>
                <a:ea typeface="+mn-ea"/>
                <a:cs typeface="+mn-cs"/>
              </a:rPr>
              <a:t>Discussion: Who deliberately chose to start with smaller activities to estimate? Who deliberately increased the size of the activities? Did you agree on sizes quickly? If not, which activities were difficult and why?</a:t>
            </a:r>
          </a:p>
          <a:p>
            <a:endParaRPr lang="en-US" sz="1200" u="none" kern="1200" baseline="0" dirty="0" smtClean="0">
              <a:solidFill>
                <a:schemeClr val="tx1"/>
              </a:solidFill>
              <a:latin typeface="+mn-lt"/>
              <a:ea typeface="+mn-ea"/>
              <a:cs typeface="+mn-cs"/>
            </a:endParaRPr>
          </a:p>
          <a:p>
            <a:r>
              <a:rPr lang="en-US" sz="1200" u="none" kern="1200" baseline="0" dirty="0" smtClean="0">
                <a:solidFill>
                  <a:schemeClr val="tx1"/>
                </a:solidFill>
                <a:latin typeface="+mn-lt"/>
                <a:ea typeface="+mn-ea"/>
                <a:cs typeface="+mn-cs"/>
              </a:rPr>
              <a:t>Wrap-up Instructions: Collect the cards</a:t>
            </a:r>
          </a:p>
          <a:p>
            <a:endParaRPr lang="en-US" dirty="0"/>
          </a:p>
        </p:txBody>
      </p:sp>
      <p:sp>
        <p:nvSpPr>
          <p:cNvPr id="4" name="Slide Number Placeholder 3"/>
          <p:cNvSpPr>
            <a:spLocks noGrp="1"/>
          </p:cNvSpPr>
          <p:nvPr>
            <p:ph type="sldNum" sz="quarter" idx="10"/>
          </p:nvPr>
        </p:nvSpPr>
        <p:spPr/>
        <p:txBody>
          <a:bodyPr/>
          <a:lstStyle/>
          <a:p>
            <a:fld id="{939B2FAD-3FAA-F64B-80C3-D24B43C1589E}" type="slidenum">
              <a:rPr lang="en-US" smtClean="0"/>
              <a:t>30</a:t>
            </a:fld>
            <a:endParaRPr lang="en-US"/>
          </a:p>
        </p:txBody>
      </p:sp>
    </p:spTree>
    <p:extLst>
      <p:ext uri="{BB962C8B-B14F-4D97-AF65-F5344CB8AC3E}">
        <p14:creationId xmlns:p14="http://schemas.microsoft.com/office/powerpoint/2010/main" val="3189274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Velocity proxies work, not value</a:t>
            </a:r>
          </a:p>
          <a:p>
            <a:r>
              <a:rPr lang="en-US" dirty="0" smtClean="0"/>
              <a:t>Lots</a:t>
            </a:r>
            <a:r>
              <a:rPr lang="en-US" baseline="0" dirty="0" smtClean="0"/>
              <a:t> of team variables contribute to velocity</a:t>
            </a:r>
          </a:p>
          <a:p>
            <a:pPr marL="171450" indent="-171450">
              <a:buFont typeface="Arial"/>
              <a:buChar char="•"/>
            </a:pPr>
            <a:r>
              <a:rPr lang="en-US" baseline="0" dirty="0" smtClean="0"/>
              <a:t>Smaller stories have more consistency</a:t>
            </a:r>
          </a:p>
          <a:p>
            <a:pPr marL="171450" indent="-171450">
              <a:buFont typeface="Arial"/>
              <a:buChar char="•"/>
            </a:pPr>
            <a:r>
              <a:rPr lang="en-US" baseline="0" dirty="0" smtClean="0"/>
              <a:t>Improvements in actual productivity</a:t>
            </a:r>
          </a:p>
          <a:p>
            <a:pPr marL="171450" indent="-171450">
              <a:buFont typeface="Arial"/>
              <a:buChar char="•"/>
            </a:pPr>
            <a:r>
              <a:rPr lang="en-US" baseline="0" dirty="0" smtClean="0"/>
              <a:t>Reductions in rework</a:t>
            </a:r>
          </a:p>
          <a:p>
            <a:pPr marL="0" indent="0">
              <a:buFont typeface="Arial"/>
              <a:buNone/>
            </a:pPr>
            <a:r>
              <a:rPr lang="en-US" baseline="0" dirty="0" smtClean="0"/>
              <a:t>Velocities are aggregate measures, and the aggregates don’t represent individuals</a:t>
            </a:r>
          </a:p>
          <a:p>
            <a:pPr marL="0" indent="0">
              <a:buFont typeface="Arial"/>
              <a:buNone/>
            </a:pPr>
            <a:r>
              <a:rPr lang="en-US" baseline="0" dirty="0" smtClean="0"/>
              <a:t>Individual people and work items are susceptible to higher variability</a:t>
            </a:r>
          </a:p>
          <a:p>
            <a:pPr marL="0" indent="0">
              <a:buFont typeface="Arial"/>
              <a:buNone/>
            </a:pPr>
            <a:r>
              <a:rPr lang="en-US" baseline="0" dirty="0" smtClean="0"/>
              <a:t>Ironically, statistics work in your favor to make longer forecasts more precise, at least proportionately</a:t>
            </a:r>
          </a:p>
        </p:txBody>
      </p:sp>
      <p:sp>
        <p:nvSpPr>
          <p:cNvPr id="4" name="Slide Number Placeholder 3"/>
          <p:cNvSpPr>
            <a:spLocks noGrp="1"/>
          </p:cNvSpPr>
          <p:nvPr>
            <p:ph type="sldNum" sz="quarter" idx="10"/>
          </p:nvPr>
        </p:nvSpPr>
        <p:spPr/>
        <p:txBody>
          <a:bodyPr/>
          <a:lstStyle/>
          <a:p>
            <a:fld id="{939B2FAD-3FAA-F64B-80C3-D24B43C1589E}" type="slidenum">
              <a:rPr lang="en-US" smtClean="0"/>
              <a:t>34</a:t>
            </a:fld>
            <a:endParaRPr lang="en-US"/>
          </a:p>
        </p:txBody>
      </p:sp>
    </p:spTree>
    <p:extLst>
      <p:ext uri="{BB962C8B-B14F-4D97-AF65-F5344CB8AC3E}">
        <p14:creationId xmlns:p14="http://schemas.microsoft.com/office/powerpoint/2010/main" val="3000685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Harder to apply to cycle time and somewhat defeats the purpose</a:t>
            </a:r>
            <a:endParaRPr lang="en-US" dirty="0"/>
          </a:p>
        </p:txBody>
      </p:sp>
      <p:sp>
        <p:nvSpPr>
          <p:cNvPr id="4" name="Slide Number Placeholder 3"/>
          <p:cNvSpPr>
            <a:spLocks noGrp="1"/>
          </p:cNvSpPr>
          <p:nvPr>
            <p:ph type="sldNum" sz="quarter" idx="10"/>
          </p:nvPr>
        </p:nvSpPr>
        <p:spPr/>
        <p:txBody>
          <a:bodyPr/>
          <a:lstStyle/>
          <a:p>
            <a:fld id="{939B2FAD-3FAA-F64B-80C3-D24B43C1589E}" type="slidenum">
              <a:rPr lang="en-US" smtClean="0"/>
              <a:t>37</a:t>
            </a:fld>
            <a:endParaRPr lang="en-US"/>
          </a:p>
        </p:txBody>
      </p:sp>
    </p:spTree>
    <p:extLst>
      <p:ext uri="{BB962C8B-B14F-4D97-AF65-F5344CB8AC3E}">
        <p14:creationId xmlns:p14="http://schemas.microsoft.com/office/powerpoint/2010/main" val="96891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kern="1200" baseline="0" smtClean="0">
                <a:solidFill>
                  <a:schemeClr val="tx1"/>
                </a:solidFill>
                <a:latin typeface="+mn-lt"/>
                <a:ea typeface="+mn-ea"/>
                <a:cs typeface="+mn-cs"/>
              </a:rPr>
              <a:t>Pick four people from the audience and get them to be creative about their upcoming strength and vacation.</a:t>
            </a:r>
            <a:endParaRPr lang="en-US"/>
          </a:p>
        </p:txBody>
      </p:sp>
      <p:sp>
        <p:nvSpPr>
          <p:cNvPr id="4" name="Slide Number Placeholder 3"/>
          <p:cNvSpPr>
            <a:spLocks noGrp="1"/>
          </p:cNvSpPr>
          <p:nvPr>
            <p:ph type="sldNum" sz="quarter" idx="10"/>
          </p:nvPr>
        </p:nvSpPr>
        <p:spPr/>
        <p:txBody>
          <a:bodyPr/>
          <a:lstStyle/>
          <a:p>
            <a:fld id="{939B2FAD-3FAA-F64B-80C3-D24B43C1589E}" type="slidenum">
              <a:rPr lang="en-US" smtClean="0"/>
              <a:t>38</a:t>
            </a:fld>
            <a:endParaRPr lang="en-US"/>
          </a:p>
        </p:txBody>
      </p:sp>
    </p:spTree>
    <p:extLst>
      <p:ext uri="{BB962C8B-B14F-4D97-AF65-F5344CB8AC3E}">
        <p14:creationId xmlns:p14="http://schemas.microsoft.com/office/powerpoint/2010/main" val="638269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www.sitepoint.com</a:t>
            </a:r>
            <a:r>
              <a:rPr lang="en-US" dirty="0" smtClean="0"/>
              <a:t>/3-powerful-estimation-techniques-for-agile-teams/</a:t>
            </a:r>
            <a:endParaRPr lang="en-US" dirty="0"/>
          </a:p>
        </p:txBody>
      </p:sp>
      <p:sp>
        <p:nvSpPr>
          <p:cNvPr id="4" name="Slide Number Placeholder 3"/>
          <p:cNvSpPr>
            <a:spLocks noGrp="1"/>
          </p:cNvSpPr>
          <p:nvPr>
            <p:ph type="sldNum" sz="quarter" idx="10"/>
          </p:nvPr>
        </p:nvSpPr>
        <p:spPr/>
        <p:txBody>
          <a:bodyPr/>
          <a:lstStyle/>
          <a:p>
            <a:fld id="{939B2FAD-3FAA-F64B-80C3-D24B43C1589E}" type="slidenum">
              <a:rPr lang="en-US" smtClean="0"/>
              <a:t>44</a:t>
            </a:fld>
            <a:endParaRPr lang="en-US"/>
          </a:p>
        </p:txBody>
      </p:sp>
    </p:spTree>
    <p:extLst>
      <p:ext uri="{BB962C8B-B14F-4D97-AF65-F5344CB8AC3E}">
        <p14:creationId xmlns:p14="http://schemas.microsoft.com/office/powerpoint/2010/main" val="17695536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WIP?</a:t>
            </a:r>
          </a:p>
          <a:p>
            <a:r>
              <a:rPr lang="en-US" dirty="0" smtClean="0"/>
              <a:t>WIP as the lever you can adjust</a:t>
            </a:r>
          </a:p>
          <a:p>
            <a:r>
              <a:rPr lang="en-US" dirty="0" smtClean="0"/>
              <a:t>Heuristics for setting WIP</a:t>
            </a:r>
            <a:endParaRPr lang="en-US" dirty="0"/>
          </a:p>
        </p:txBody>
      </p:sp>
      <p:sp>
        <p:nvSpPr>
          <p:cNvPr id="4" name="Slide Number Placeholder 3"/>
          <p:cNvSpPr>
            <a:spLocks noGrp="1"/>
          </p:cNvSpPr>
          <p:nvPr>
            <p:ph type="sldNum" sz="quarter" idx="10"/>
          </p:nvPr>
        </p:nvSpPr>
        <p:spPr/>
        <p:txBody>
          <a:bodyPr/>
          <a:lstStyle/>
          <a:p>
            <a:fld id="{939B2FAD-3FAA-F64B-80C3-D24B43C1589E}" type="slidenum">
              <a:rPr lang="en-US" smtClean="0"/>
              <a:t>56</a:t>
            </a:fld>
            <a:endParaRPr lang="en-US"/>
          </a:p>
        </p:txBody>
      </p:sp>
    </p:spTree>
    <p:extLst>
      <p:ext uri="{BB962C8B-B14F-4D97-AF65-F5344CB8AC3E}">
        <p14:creationId xmlns:p14="http://schemas.microsoft.com/office/powerpoint/2010/main" val="42281478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Useful</a:t>
            </a:r>
            <a:r>
              <a:rPr lang="en-US" baseline="0" dirty="0" smtClean="0"/>
              <a:t> as a verbal shorthand, but easy to take literally</a:t>
            </a:r>
          </a:p>
          <a:p>
            <a:r>
              <a:rPr lang="en-US" dirty="0" smtClean="0"/>
              <a:t>Roughly the same average size is all that Little’s Law requires</a:t>
            </a:r>
          </a:p>
          <a:p>
            <a:r>
              <a:rPr lang="en-US" dirty="0" smtClean="0"/>
              <a:t>Strictly alternating 1- and 14-day tasks meet the criteria for any 15-day period</a:t>
            </a:r>
          </a:p>
        </p:txBody>
      </p:sp>
      <p:sp>
        <p:nvSpPr>
          <p:cNvPr id="4" name="Slide Number Placeholder 3"/>
          <p:cNvSpPr>
            <a:spLocks noGrp="1"/>
          </p:cNvSpPr>
          <p:nvPr>
            <p:ph type="sldNum" sz="quarter" idx="10"/>
          </p:nvPr>
        </p:nvSpPr>
        <p:spPr/>
        <p:txBody>
          <a:bodyPr/>
          <a:lstStyle/>
          <a:p>
            <a:fld id="{939B2FAD-3FAA-F64B-80C3-D24B43C1589E}" type="slidenum">
              <a:rPr lang="en-US" smtClean="0"/>
              <a:t>59</a:t>
            </a:fld>
            <a:endParaRPr lang="en-US"/>
          </a:p>
        </p:txBody>
      </p:sp>
    </p:spTree>
    <p:extLst>
      <p:ext uri="{BB962C8B-B14F-4D97-AF65-F5344CB8AC3E}">
        <p14:creationId xmlns:p14="http://schemas.microsoft.com/office/powerpoint/2010/main" val="33424931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often ask, “How do</a:t>
            </a:r>
            <a:r>
              <a:rPr lang="en-US" baseline="0" dirty="0" smtClean="0"/>
              <a:t> I know my stories are small enough to meet the conditions for cycle time?”</a:t>
            </a:r>
          </a:p>
          <a:p>
            <a:r>
              <a:rPr lang="en-US" baseline="0" dirty="0" smtClean="0"/>
              <a:t>Instead ask, “What’s the smallest window of time over which the conditions hold?”</a:t>
            </a:r>
            <a:endParaRPr lang="en-US" dirty="0" smtClean="0"/>
          </a:p>
          <a:p>
            <a:r>
              <a:rPr lang="en-US" dirty="0" smtClean="0"/>
              <a:t>Rather than trying to figure out whether your stories are small enough to meet the “average size” condition, flip the reasoning and use the variance in your cycle time to determine the smallest meaningful time window about which you can report.</a:t>
            </a:r>
          </a:p>
          <a:p>
            <a:r>
              <a:rPr lang="en-US" dirty="0" smtClean="0"/>
              <a:t>If that’s not small enough for what you want, you now have a source of and motivation for measurable process improvement.</a:t>
            </a:r>
          </a:p>
          <a:p>
            <a:r>
              <a:rPr lang="en-US" dirty="0" smtClean="0"/>
              <a:t>These are the mathematical preconditions for moving to cycle time. Discuss </a:t>
            </a:r>
            <a:r>
              <a:rPr lang="en-US" smtClean="0"/>
              <a:t>process preconditions.</a:t>
            </a:r>
            <a:endParaRPr lang="en-US" dirty="0" smtClean="0"/>
          </a:p>
          <a:p>
            <a:endParaRPr lang="en-US" dirty="0"/>
          </a:p>
        </p:txBody>
      </p:sp>
      <p:sp>
        <p:nvSpPr>
          <p:cNvPr id="4" name="Slide Number Placeholder 3"/>
          <p:cNvSpPr>
            <a:spLocks noGrp="1"/>
          </p:cNvSpPr>
          <p:nvPr>
            <p:ph type="sldNum" sz="quarter" idx="10"/>
          </p:nvPr>
        </p:nvSpPr>
        <p:spPr/>
        <p:txBody>
          <a:bodyPr/>
          <a:lstStyle/>
          <a:p>
            <a:fld id="{939B2FAD-3FAA-F64B-80C3-D24B43C1589E}" type="slidenum">
              <a:rPr lang="en-US" smtClean="0"/>
              <a:t>60</a:t>
            </a:fld>
            <a:endParaRPr lang="en-US"/>
          </a:p>
        </p:txBody>
      </p:sp>
    </p:spTree>
    <p:extLst>
      <p:ext uri="{BB962C8B-B14F-4D97-AF65-F5344CB8AC3E}">
        <p14:creationId xmlns:p14="http://schemas.microsoft.com/office/powerpoint/2010/main" val="20802448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Probability density function</a:t>
            </a:r>
          </a:p>
          <a:p>
            <a:r>
              <a:rPr lang="en-US" dirty="0" smtClean="0"/>
              <a:t>Asymmetric curve</a:t>
            </a:r>
          </a:p>
          <a:p>
            <a:pPr lvl="1"/>
            <a:r>
              <a:rPr lang="en-US" dirty="0" smtClean="0"/>
              <a:t>Non-asymptotic on left</a:t>
            </a:r>
          </a:p>
          <a:p>
            <a:pPr lvl="1"/>
            <a:r>
              <a:rPr lang="en-US" dirty="0" smtClean="0"/>
              <a:t>Theoretically asymptotic on right</a:t>
            </a:r>
          </a:p>
          <a:p>
            <a:r>
              <a:rPr lang="en-US" dirty="0" smtClean="0"/>
              <a:t>Derivative of cumulative distribution</a:t>
            </a:r>
          </a:p>
          <a:p>
            <a:r>
              <a:rPr lang="en-US" dirty="0" smtClean="0"/>
              <a:t>Sometimes modeled with log-normal or </a:t>
            </a:r>
            <a:r>
              <a:rPr lang="en-US" dirty="0" err="1" smtClean="0"/>
              <a:t>Weibull</a:t>
            </a:r>
            <a:endParaRPr lang="en-US" dirty="0" smtClean="0"/>
          </a:p>
          <a:p>
            <a:r>
              <a:rPr lang="en-US" dirty="0" smtClean="0"/>
              <a:t>Note that log-normal is the</a:t>
            </a:r>
            <a:r>
              <a:rPr lang="en-US" baseline="0" dirty="0" smtClean="0"/>
              <a:t> resulting curve from a Markov distribution of completion times per </a:t>
            </a:r>
            <a:r>
              <a:rPr lang="en-US" baseline="0" dirty="0" err="1" smtClean="0"/>
              <a:t>queueing</a:t>
            </a:r>
            <a:r>
              <a:rPr lang="en-US" baseline="0" dirty="0" smtClean="0"/>
              <a:t> theory</a:t>
            </a:r>
            <a:endParaRPr lang="en-US" dirty="0" smtClean="0"/>
          </a:p>
        </p:txBody>
      </p:sp>
      <p:sp>
        <p:nvSpPr>
          <p:cNvPr id="4" name="Slide Number Placeholder 3"/>
          <p:cNvSpPr>
            <a:spLocks noGrp="1"/>
          </p:cNvSpPr>
          <p:nvPr>
            <p:ph type="sldNum" sz="quarter" idx="10"/>
          </p:nvPr>
        </p:nvSpPr>
        <p:spPr/>
        <p:txBody>
          <a:bodyPr/>
          <a:lstStyle/>
          <a:p>
            <a:fld id="{939B2FAD-3FAA-F64B-80C3-D24B43C1589E}" type="slidenum">
              <a:rPr lang="en-US" smtClean="0"/>
              <a:t>67</a:t>
            </a:fld>
            <a:endParaRPr lang="en-US"/>
          </a:p>
        </p:txBody>
      </p:sp>
    </p:spTree>
    <p:extLst>
      <p:ext uri="{BB962C8B-B14F-4D97-AF65-F5344CB8AC3E}">
        <p14:creationId xmlns:p14="http://schemas.microsoft.com/office/powerpoint/2010/main" val="3707610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35BD0F-9FF6-3045-B263-C1733D37D4E7}" type="slidenum">
              <a:rPr lang="en-US" smtClean="0"/>
              <a:t>2</a:t>
            </a:fld>
            <a:endParaRPr lang="en-US"/>
          </a:p>
        </p:txBody>
      </p:sp>
    </p:spTree>
    <p:extLst>
      <p:ext uri="{BB962C8B-B14F-4D97-AF65-F5344CB8AC3E}">
        <p14:creationId xmlns:p14="http://schemas.microsoft.com/office/powerpoint/2010/main" val="3266188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Cumulative distribution function</a:t>
            </a:r>
          </a:p>
          <a:p>
            <a:r>
              <a:rPr lang="en-US" dirty="0" smtClean="0"/>
              <a:t>Sigmoid curve</a:t>
            </a:r>
          </a:p>
        </p:txBody>
      </p:sp>
      <p:sp>
        <p:nvSpPr>
          <p:cNvPr id="4" name="Slide Number Placeholder 3"/>
          <p:cNvSpPr>
            <a:spLocks noGrp="1"/>
          </p:cNvSpPr>
          <p:nvPr>
            <p:ph type="sldNum" sz="quarter" idx="10"/>
          </p:nvPr>
        </p:nvSpPr>
        <p:spPr/>
        <p:txBody>
          <a:bodyPr/>
          <a:lstStyle/>
          <a:p>
            <a:fld id="{939B2FAD-3FAA-F64B-80C3-D24B43C1589E}" type="slidenum">
              <a:rPr lang="en-US" smtClean="0"/>
              <a:t>68</a:t>
            </a:fld>
            <a:endParaRPr lang="en-US"/>
          </a:p>
        </p:txBody>
      </p:sp>
    </p:spTree>
    <p:extLst>
      <p:ext uri="{BB962C8B-B14F-4D97-AF65-F5344CB8AC3E}">
        <p14:creationId xmlns:p14="http://schemas.microsoft.com/office/powerpoint/2010/main" val="9929501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generally don’t care about (or we celebrate!) early completion</a:t>
            </a:r>
          </a:p>
          <a:p>
            <a:r>
              <a:rPr lang="en-US" dirty="0" smtClean="0"/>
              <a:t>Theoretically asymptotic = cut our losses!</a:t>
            </a:r>
          </a:p>
          <a:p>
            <a:r>
              <a:rPr lang="en-US" dirty="0" smtClean="0"/>
              <a:t>For most purposes, a shifted normal distribution is sufficient</a:t>
            </a:r>
          </a:p>
          <a:p>
            <a:r>
              <a:rPr lang="en-US" dirty="0" smtClean="0"/>
              <a:t>Investigating whether application of log-normal and geometric mean provides better models</a:t>
            </a:r>
          </a:p>
          <a:p>
            <a:r>
              <a:rPr lang="en-US" dirty="0" smtClean="0"/>
              <a:t>Notice these are non-linear but humans tend to think and extrapolate linearly</a:t>
            </a:r>
          </a:p>
        </p:txBody>
      </p:sp>
      <p:sp>
        <p:nvSpPr>
          <p:cNvPr id="4" name="Slide Number Placeholder 3"/>
          <p:cNvSpPr>
            <a:spLocks noGrp="1"/>
          </p:cNvSpPr>
          <p:nvPr>
            <p:ph type="sldNum" sz="quarter" idx="10"/>
          </p:nvPr>
        </p:nvSpPr>
        <p:spPr/>
        <p:txBody>
          <a:bodyPr/>
          <a:lstStyle/>
          <a:p>
            <a:fld id="{939B2FAD-3FAA-F64B-80C3-D24B43C1589E}" type="slidenum">
              <a:rPr lang="en-US" smtClean="0"/>
              <a:t>69</a:t>
            </a:fld>
            <a:endParaRPr lang="en-US"/>
          </a:p>
        </p:txBody>
      </p:sp>
    </p:spTree>
    <p:extLst>
      <p:ext uri="{BB962C8B-B14F-4D97-AF65-F5344CB8AC3E}">
        <p14:creationId xmlns:p14="http://schemas.microsoft.com/office/powerpoint/2010/main" val="27379397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Correlation between management 2-3X fudge factors and 80-90% likelihoods of completion</a:t>
            </a:r>
          </a:p>
          <a:p>
            <a:r>
              <a:rPr lang="en-US" dirty="0" smtClean="0"/>
              <a:t>But goldfish grow to fill the tank!</a:t>
            </a:r>
          </a:p>
          <a:p>
            <a:endParaRPr lang="en-US" dirty="0"/>
          </a:p>
        </p:txBody>
      </p:sp>
      <p:sp>
        <p:nvSpPr>
          <p:cNvPr id="4" name="Slide Number Placeholder 3"/>
          <p:cNvSpPr>
            <a:spLocks noGrp="1"/>
          </p:cNvSpPr>
          <p:nvPr>
            <p:ph type="sldNum" sz="quarter" idx="10"/>
          </p:nvPr>
        </p:nvSpPr>
        <p:spPr/>
        <p:txBody>
          <a:bodyPr/>
          <a:lstStyle/>
          <a:p>
            <a:fld id="{939B2FAD-3FAA-F64B-80C3-D24B43C1589E}" type="slidenum">
              <a:rPr lang="en-US" smtClean="0"/>
              <a:t>70</a:t>
            </a:fld>
            <a:endParaRPr lang="en-US"/>
          </a:p>
        </p:txBody>
      </p:sp>
    </p:spTree>
    <p:extLst>
      <p:ext uri="{BB962C8B-B14F-4D97-AF65-F5344CB8AC3E}">
        <p14:creationId xmlns:p14="http://schemas.microsoft.com/office/powerpoint/2010/main" val="34599732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Distribution curves are additive</a:t>
            </a:r>
          </a:p>
          <a:p>
            <a:r>
              <a:rPr lang="en-US" dirty="0" smtClean="0"/>
              <a:t>Distribution likelihoods scale</a:t>
            </a:r>
          </a:p>
        </p:txBody>
      </p:sp>
      <p:sp>
        <p:nvSpPr>
          <p:cNvPr id="4" name="Slide Number Placeholder 3"/>
          <p:cNvSpPr>
            <a:spLocks noGrp="1"/>
          </p:cNvSpPr>
          <p:nvPr>
            <p:ph type="sldNum" sz="quarter" idx="10"/>
          </p:nvPr>
        </p:nvSpPr>
        <p:spPr/>
        <p:txBody>
          <a:bodyPr/>
          <a:lstStyle/>
          <a:p>
            <a:fld id="{939B2FAD-3FAA-F64B-80C3-D24B43C1589E}" type="slidenum">
              <a:rPr lang="en-US" smtClean="0"/>
              <a:t>71</a:t>
            </a:fld>
            <a:endParaRPr lang="en-US"/>
          </a:p>
        </p:txBody>
      </p:sp>
    </p:spTree>
    <p:extLst>
      <p:ext uri="{BB962C8B-B14F-4D97-AF65-F5344CB8AC3E}">
        <p14:creationId xmlns:p14="http://schemas.microsoft.com/office/powerpoint/2010/main" val="23360189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Applicability of SPC to non-Gaussian normal distributions (and our simplifying assumption)</a:t>
            </a:r>
          </a:p>
          <a:p>
            <a:r>
              <a:rPr lang="en-US" dirty="0" smtClean="0"/>
              <a:t>Interpretation of bands of variation to asymmetric distributions</a:t>
            </a:r>
          </a:p>
          <a:p>
            <a:r>
              <a:rPr lang="en-US" dirty="0" smtClean="0"/>
              <a:t>What does it mean when your variance extends into physically impossible ranges?</a:t>
            </a:r>
          </a:p>
          <a:p>
            <a:r>
              <a:rPr lang="en-US" dirty="0" smtClean="0"/>
              <a:t>“Common” and “special” causes as an aid for process improvement</a:t>
            </a:r>
          </a:p>
          <a:p>
            <a:r>
              <a:rPr lang="en-US" dirty="0" smtClean="0"/>
              <a:t>March 21: Team changed</a:t>
            </a:r>
            <a:r>
              <a:rPr lang="en-US" baseline="0" dirty="0" smtClean="0"/>
              <a:t> their story slicing approach</a:t>
            </a:r>
          </a:p>
          <a:p>
            <a:r>
              <a:rPr lang="en-US" baseline="0" dirty="0" smtClean="0"/>
              <a:t>April 13: Team hit by the plague</a:t>
            </a:r>
            <a:endParaRPr lang="en-US" dirty="0" smtClean="0"/>
          </a:p>
        </p:txBody>
      </p:sp>
      <p:sp>
        <p:nvSpPr>
          <p:cNvPr id="4" name="Slide Number Placeholder 3"/>
          <p:cNvSpPr>
            <a:spLocks noGrp="1"/>
          </p:cNvSpPr>
          <p:nvPr>
            <p:ph type="sldNum" sz="quarter" idx="10"/>
          </p:nvPr>
        </p:nvSpPr>
        <p:spPr/>
        <p:txBody>
          <a:bodyPr/>
          <a:lstStyle/>
          <a:p>
            <a:fld id="{939B2FAD-3FAA-F64B-80C3-D24B43C1589E}" type="slidenum">
              <a:rPr lang="en-US" smtClean="0"/>
              <a:t>75</a:t>
            </a:fld>
            <a:endParaRPr lang="en-US"/>
          </a:p>
        </p:txBody>
      </p:sp>
    </p:spTree>
    <p:extLst>
      <p:ext uri="{BB962C8B-B14F-4D97-AF65-F5344CB8AC3E}">
        <p14:creationId xmlns:p14="http://schemas.microsoft.com/office/powerpoint/2010/main" val="16507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u="none" kern="1200" baseline="0" dirty="0" smtClean="0">
                <a:solidFill>
                  <a:schemeClr val="tx1"/>
                </a:solidFill>
                <a:latin typeface="+mn-lt"/>
                <a:ea typeface="+mn-ea"/>
                <a:cs typeface="+mn-cs"/>
              </a:rPr>
              <a:t>Let’s look at estimation, for example. Estimation answers three basic questions.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u="none" kern="1200" baseline="0" dirty="0" smtClean="0">
              <a:solidFill>
                <a:schemeClr val="tx1"/>
              </a:solidFill>
              <a:latin typeface="+mn-lt"/>
              <a:ea typeface="+mn-ea"/>
              <a:cs typeface="+mn-cs"/>
            </a:endParaRPr>
          </a:p>
          <a:p>
            <a:r>
              <a:rPr lang="en-US" sz="1200" u="none" kern="1200" baseline="0" dirty="0" smtClean="0">
                <a:solidFill>
                  <a:schemeClr val="tx1"/>
                </a:solidFill>
                <a:latin typeface="+mn-lt"/>
                <a:ea typeface="+mn-ea"/>
                <a:cs typeface="+mn-cs"/>
              </a:rPr>
              <a:t>We commonly use Planning Poker to estimate stories. You generally estimate stories as the last step to make them ready to work on. The Agile Manifesto tells us to “maximize the amount of work not done” and to embrace change. Together those tell us to refine and estimate as few stories as we can to achieve our goals because priorities will change. We need to estimate stories for the next sprint, addressing capacity planning (question 1). Minimizing the investment does not provide longer term delivery forecasts (question 2) or delivery progress (question 3).</a:t>
            </a:r>
          </a:p>
          <a:p>
            <a:endParaRPr lang="en-US" sz="1200" u="none" kern="1200" baseline="0" dirty="0" smtClean="0">
              <a:solidFill>
                <a:schemeClr val="tx1"/>
              </a:solidFill>
              <a:latin typeface="+mn-lt"/>
              <a:ea typeface="+mn-ea"/>
              <a:cs typeface="+mn-cs"/>
            </a:endParaRPr>
          </a:p>
          <a:p>
            <a:r>
              <a:rPr lang="en-US" sz="1200" u="none" kern="1200" baseline="0" dirty="0" smtClean="0">
                <a:solidFill>
                  <a:schemeClr val="tx1"/>
                </a:solidFill>
                <a:latin typeface="+mn-lt"/>
                <a:ea typeface="+mn-ea"/>
                <a:cs typeface="+mn-cs"/>
              </a:rPr>
              <a:t>This implies that Planning Poker and story points only help to perform capacity planning. Although capacity planning may be useful, does it justify the practice? What else does Planning Poker do?</a:t>
            </a:r>
          </a:p>
          <a:p>
            <a:endParaRPr lang="en-US" sz="1200" u="none" kern="1200" baseline="0" dirty="0" smtClean="0">
              <a:solidFill>
                <a:schemeClr val="tx1"/>
              </a:solidFill>
              <a:latin typeface="+mn-lt"/>
              <a:ea typeface="+mn-ea"/>
              <a:cs typeface="+mn-cs"/>
            </a:endParaRPr>
          </a:p>
          <a:p>
            <a:r>
              <a:rPr lang="en-US" sz="1200" u="none" kern="1200" baseline="0" dirty="0" smtClean="0">
                <a:solidFill>
                  <a:schemeClr val="tx1"/>
                </a:solidFill>
                <a:latin typeface="+mn-lt"/>
                <a:ea typeface="+mn-ea"/>
                <a:cs typeface="+mn-cs"/>
              </a:rPr>
              <a:t>Planning Poker urges teams to have meaningful and thorough conversations to understand the work. It does this through the application of a familiar practice, but with an entirely different primary benefit. However, that means that if the practice focuses more on producing a number than stimulating the right conversation about the work, much of the benefit is lost. We retain the benefit through understanding the practice more deeply.</a:t>
            </a:r>
          </a:p>
          <a:p>
            <a:endParaRPr lang="en-US" sz="1200" u="none" kern="1200" baseline="0" dirty="0" smtClean="0">
              <a:solidFill>
                <a:schemeClr val="tx1"/>
              </a:solidFill>
              <a:latin typeface="+mn-lt"/>
              <a:ea typeface="+mn-ea"/>
              <a:cs typeface="+mn-cs"/>
            </a:endParaRPr>
          </a:p>
          <a:p>
            <a:r>
              <a:rPr lang="en-US" sz="1200" u="none" kern="1200" baseline="0" dirty="0" smtClean="0">
                <a:solidFill>
                  <a:schemeClr val="tx1"/>
                </a:solidFill>
                <a:latin typeface="+mn-lt"/>
                <a:ea typeface="+mn-ea"/>
                <a:cs typeface="+mn-cs"/>
              </a:rPr>
              <a:t>Deeper understanding also helps us realize that lighter-weight techniques, such as t-shirt sizing and empirical forecasting, are more appropriate for longer time frames. We don’t want to break down months of work into estimable stories if we assume that needs and priorities will change.</a:t>
            </a:r>
            <a:endParaRPr lang="en-US" dirty="0" smtClean="0"/>
          </a:p>
        </p:txBody>
      </p:sp>
      <p:sp>
        <p:nvSpPr>
          <p:cNvPr id="4" name="Slide Number Placeholder 3"/>
          <p:cNvSpPr>
            <a:spLocks noGrp="1"/>
          </p:cNvSpPr>
          <p:nvPr>
            <p:ph type="sldNum" sz="quarter" idx="10"/>
          </p:nvPr>
        </p:nvSpPr>
        <p:spPr/>
        <p:txBody>
          <a:bodyPr/>
          <a:lstStyle/>
          <a:p>
            <a:fld id="{0535BD0F-9FF6-3045-B263-C1733D37D4E7}" type="slidenum">
              <a:rPr lang="en-US" smtClean="0"/>
              <a:t>5</a:t>
            </a:fld>
            <a:endParaRPr lang="en-US"/>
          </a:p>
        </p:txBody>
      </p:sp>
    </p:spTree>
    <p:extLst>
      <p:ext uri="{BB962C8B-B14F-4D97-AF65-F5344CB8AC3E}">
        <p14:creationId xmlns:p14="http://schemas.microsoft.com/office/powerpoint/2010/main" val="1614885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u="none" kern="1200" baseline="0" dirty="0" smtClean="0">
                <a:solidFill>
                  <a:schemeClr val="tx1"/>
                </a:solidFill>
                <a:latin typeface="+mn-lt"/>
                <a:ea typeface="+mn-ea"/>
                <a:cs typeface="+mn-cs"/>
              </a:rPr>
              <a:t>Let’s look at estimation, for example. Estimation answers three basic questions.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u="none" kern="1200" baseline="0" dirty="0" smtClean="0">
              <a:solidFill>
                <a:schemeClr val="tx1"/>
              </a:solidFill>
              <a:latin typeface="+mn-lt"/>
              <a:ea typeface="+mn-ea"/>
              <a:cs typeface="+mn-cs"/>
            </a:endParaRPr>
          </a:p>
          <a:p>
            <a:r>
              <a:rPr lang="en-US" sz="1200" u="none" kern="1200" baseline="0" dirty="0" smtClean="0">
                <a:solidFill>
                  <a:schemeClr val="tx1"/>
                </a:solidFill>
                <a:latin typeface="+mn-lt"/>
                <a:ea typeface="+mn-ea"/>
                <a:cs typeface="+mn-cs"/>
              </a:rPr>
              <a:t>We commonly use Planning Poker to estimate stories. You generally estimate stories as the last step to make them ready to work on. The Agile Manifesto tells us to “maximize the amount of work not done” and to embrace change. Together those tell us to refine and estimate as few stories as we can to achieve our goals because priorities will change. We need to estimate stories for the next sprint, addressing capacity planning (question 1). Minimizing the investment does not provide longer term delivery forecasts (question 2) or delivery progress (question 3).</a:t>
            </a:r>
          </a:p>
          <a:p>
            <a:endParaRPr lang="en-US" sz="1200" u="none" kern="1200" baseline="0" dirty="0" smtClean="0">
              <a:solidFill>
                <a:schemeClr val="tx1"/>
              </a:solidFill>
              <a:latin typeface="+mn-lt"/>
              <a:ea typeface="+mn-ea"/>
              <a:cs typeface="+mn-cs"/>
            </a:endParaRPr>
          </a:p>
          <a:p>
            <a:r>
              <a:rPr lang="en-US" sz="1200" u="none" kern="1200" baseline="0" dirty="0" smtClean="0">
                <a:solidFill>
                  <a:schemeClr val="tx1"/>
                </a:solidFill>
                <a:latin typeface="+mn-lt"/>
                <a:ea typeface="+mn-ea"/>
                <a:cs typeface="+mn-cs"/>
              </a:rPr>
              <a:t>This implies that Planning Poker and story points only help to perform capacity planning. Although capacity planning may be useful, does it justify the practice? What else does Planning Poker do?</a:t>
            </a:r>
          </a:p>
          <a:p>
            <a:endParaRPr lang="en-US" sz="1200" u="none" kern="1200" baseline="0" dirty="0" smtClean="0">
              <a:solidFill>
                <a:schemeClr val="tx1"/>
              </a:solidFill>
              <a:latin typeface="+mn-lt"/>
              <a:ea typeface="+mn-ea"/>
              <a:cs typeface="+mn-cs"/>
            </a:endParaRPr>
          </a:p>
          <a:p>
            <a:r>
              <a:rPr lang="en-US" sz="1200" u="none" kern="1200" baseline="0" dirty="0" smtClean="0">
                <a:solidFill>
                  <a:schemeClr val="tx1"/>
                </a:solidFill>
                <a:latin typeface="+mn-lt"/>
                <a:ea typeface="+mn-ea"/>
                <a:cs typeface="+mn-cs"/>
              </a:rPr>
              <a:t>Planning Poker urges teams to have meaningful and thorough conversations to understand the work. It does this through the application of a familiar practice, but with an entirely different primary benefit. However, that means that if the practice focuses more on producing a number than stimulating the right conversation about the work, much of the benefit is lost. We retain the benefit through understanding the practice more deeply.</a:t>
            </a:r>
          </a:p>
          <a:p>
            <a:endParaRPr lang="en-US" sz="1200" u="none" kern="1200" baseline="0" dirty="0" smtClean="0">
              <a:solidFill>
                <a:schemeClr val="tx1"/>
              </a:solidFill>
              <a:latin typeface="+mn-lt"/>
              <a:ea typeface="+mn-ea"/>
              <a:cs typeface="+mn-cs"/>
            </a:endParaRPr>
          </a:p>
          <a:p>
            <a:r>
              <a:rPr lang="en-US" sz="1200" u="none" kern="1200" baseline="0" dirty="0" smtClean="0">
                <a:solidFill>
                  <a:schemeClr val="tx1"/>
                </a:solidFill>
                <a:latin typeface="+mn-lt"/>
                <a:ea typeface="+mn-ea"/>
                <a:cs typeface="+mn-cs"/>
              </a:rPr>
              <a:t>Deeper understanding also helps us realize that lighter-weight techniques, such as t-shirt sizing and empirical forecasting, are more appropriate for longer time frames. We don’t want to break down months of work into estimable stories if we assume that needs and priorities will change.</a:t>
            </a:r>
            <a:endParaRPr lang="en-US" dirty="0" smtClean="0"/>
          </a:p>
        </p:txBody>
      </p:sp>
      <p:sp>
        <p:nvSpPr>
          <p:cNvPr id="4" name="Slide Number Placeholder 3"/>
          <p:cNvSpPr>
            <a:spLocks noGrp="1"/>
          </p:cNvSpPr>
          <p:nvPr>
            <p:ph type="sldNum" sz="quarter" idx="10"/>
          </p:nvPr>
        </p:nvSpPr>
        <p:spPr/>
        <p:txBody>
          <a:bodyPr/>
          <a:lstStyle/>
          <a:p>
            <a:fld id="{0535BD0F-9FF6-3045-B263-C1733D37D4E7}" type="slidenum">
              <a:rPr lang="en-US" smtClean="0"/>
              <a:t>6</a:t>
            </a:fld>
            <a:endParaRPr lang="en-US"/>
          </a:p>
        </p:txBody>
      </p:sp>
    </p:spTree>
    <p:extLst>
      <p:ext uri="{BB962C8B-B14F-4D97-AF65-F5344CB8AC3E}">
        <p14:creationId xmlns:p14="http://schemas.microsoft.com/office/powerpoint/2010/main" val="1614885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kern="1200" baseline="0" dirty="0" smtClean="0">
                <a:solidFill>
                  <a:schemeClr val="tx1"/>
                </a:solidFill>
                <a:latin typeface="+mn-lt"/>
                <a:ea typeface="+mn-ea"/>
                <a:cs typeface="+mn-cs"/>
              </a:rPr>
              <a:t>Don’t get me wrong. There are valid or unavoidable reasons for deadlines, such as regulatory compliance dates and holidays, and a number of processes to coordinate with that have not-as-Agile lead times, like advertising buys and heavy manufacturing.</a:t>
            </a:r>
          </a:p>
          <a:p>
            <a:endParaRPr lang="en-US" sz="1200" u="none" kern="1200" baseline="0" dirty="0" smtClean="0">
              <a:solidFill>
                <a:schemeClr val="tx1"/>
              </a:solidFill>
              <a:latin typeface="+mn-lt"/>
              <a:ea typeface="+mn-ea"/>
              <a:cs typeface="+mn-cs"/>
            </a:endParaRPr>
          </a:p>
          <a:p>
            <a:r>
              <a:rPr lang="en-US" sz="1200" u="none" kern="1200" baseline="0" dirty="0" smtClean="0">
                <a:solidFill>
                  <a:schemeClr val="tx1"/>
                </a:solidFill>
                <a:latin typeface="+mn-lt"/>
                <a:ea typeface="+mn-ea"/>
                <a:cs typeface="+mn-cs"/>
              </a:rPr>
              <a:t>Many dates are purely aspirational. Maybe we want to be ready in time for a seasonal fluctuation or just want to get it done as fast as possible.</a:t>
            </a:r>
          </a:p>
        </p:txBody>
      </p:sp>
      <p:sp>
        <p:nvSpPr>
          <p:cNvPr id="4" name="Slide Number Placeholder 3"/>
          <p:cNvSpPr>
            <a:spLocks noGrp="1"/>
          </p:cNvSpPr>
          <p:nvPr>
            <p:ph type="sldNum" sz="quarter" idx="10"/>
          </p:nvPr>
        </p:nvSpPr>
        <p:spPr/>
        <p:txBody>
          <a:bodyPr/>
          <a:lstStyle/>
          <a:p>
            <a:fld id="{0535BD0F-9FF6-3045-B263-C1733D37D4E7}" type="slidenum">
              <a:rPr lang="en-US" smtClean="0"/>
              <a:t>7</a:t>
            </a:fld>
            <a:endParaRPr lang="en-US"/>
          </a:p>
        </p:txBody>
      </p:sp>
    </p:spTree>
    <p:extLst>
      <p:ext uri="{BB962C8B-B14F-4D97-AF65-F5344CB8AC3E}">
        <p14:creationId xmlns:p14="http://schemas.microsoft.com/office/powerpoint/2010/main" val="17744889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“Estimates” is very overloaded</a:t>
            </a:r>
          </a:p>
          <a:p>
            <a:r>
              <a:rPr lang="en-US" dirty="0" smtClean="0"/>
              <a:t>It’s more important how they were obtained than the form</a:t>
            </a:r>
            <a:r>
              <a:rPr lang="en-US" baseline="0" dirty="0" smtClean="0"/>
              <a:t> they take</a:t>
            </a:r>
          </a:p>
          <a:p>
            <a:r>
              <a:rPr lang="en-US" baseline="0" dirty="0" smtClean="0"/>
              <a:t>A number by itself doesn’t tell that story, but can look authoritative anyway</a:t>
            </a:r>
          </a:p>
          <a:p>
            <a:r>
              <a:rPr lang="en-US" baseline="0" dirty="0" smtClean="0"/>
              <a:t>Know what you are estimating, e.g. size, time, complexity, effort</a:t>
            </a:r>
            <a:endParaRPr lang="en-US" dirty="0"/>
          </a:p>
        </p:txBody>
      </p:sp>
      <p:sp>
        <p:nvSpPr>
          <p:cNvPr id="4" name="Slide Number Placeholder 3"/>
          <p:cNvSpPr>
            <a:spLocks noGrp="1"/>
          </p:cNvSpPr>
          <p:nvPr>
            <p:ph type="sldNum" sz="quarter" idx="10"/>
          </p:nvPr>
        </p:nvSpPr>
        <p:spPr/>
        <p:txBody>
          <a:bodyPr/>
          <a:lstStyle/>
          <a:p>
            <a:fld id="{939B2FAD-3FAA-F64B-80C3-D24B43C1589E}" type="slidenum">
              <a:rPr lang="en-US" smtClean="0"/>
              <a:t>8</a:t>
            </a:fld>
            <a:endParaRPr lang="en-US"/>
          </a:p>
        </p:txBody>
      </p:sp>
    </p:spTree>
    <p:extLst>
      <p:ext uri="{BB962C8B-B14F-4D97-AF65-F5344CB8AC3E}">
        <p14:creationId xmlns:p14="http://schemas.microsoft.com/office/powerpoint/2010/main" val="1814833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kern="1200" baseline="0" dirty="0" smtClean="0">
                <a:solidFill>
                  <a:schemeClr val="tx1"/>
                </a:solidFill>
                <a:latin typeface="+mn-lt"/>
                <a:ea typeface="+mn-ea"/>
                <a:cs typeface="+mn-cs"/>
              </a:rPr>
              <a:t>Instructions:</a:t>
            </a:r>
          </a:p>
          <a:p>
            <a:r>
              <a:rPr lang="en-US" sz="1200" u="none" kern="1200" baseline="0" dirty="0" smtClean="0">
                <a:solidFill>
                  <a:schemeClr val="tx1"/>
                </a:solidFill>
                <a:latin typeface="+mn-lt"/>
                <a:ea typeface="+mn-ea"/>
                <a:cs typeface="+mn-cs"/>
              </a:rPr>
              <a:t>Take the deck of index cards </a:t>
            </a:r>
            <a:r>
              <a:rPr lang="en-US" sz="1200" u="none" kern="1200" baseline="0" dirty="0" err="1" smtClean="0">
                <a:solidFill>
                  <a:schemeClr val="tx1"/>
                </a:solidFill>
                <a:latin typeface="+mn-lt"/>
                <a:ea typeface="+mn-ea"/>
                <a:cs typeface="+mn-cs"/>
              </a:rPr>
              <a:t>labelled</a:t>
            </a:r>
            <a:r>
              <a:rPr lang="en-US" sz="1200" u="none" kern="1200" baseline="0" dirty="0" smtClean="0">
                <a:solidFill>
                  <a:schemeClr val="tx1"/>
                </a:solidFill>
                <a:latin typeface="+mn-lt"/>
                <a:ea typeface="+mn-ea"/>
                <a:cs typeface="+mn-cs"/>
              </a:rPr>
              <a:t> “Classification.” The top four cards give you categories of Opinion, Measurement, Model, and Forecast. Put them in different areas of your table. For each of the other cards, determine as a group which category each card fits in. Take notes on the cards that are difficult to categorize and why. Take 10 minutes.</a:t>
            </a:r>
          </a:p>
          <a:p>
            <a:endParaRPr lang="en-US" sz="1200" u="none" kern="1200" baseline="0" dirty="0" smtClean="0">
              <a:solidFill>
                <a:schemeClr val="tx1"/>
              </a:solidFill>
              <a:latin typeface="+mn-lt"/>
              <a:ea typeface="+mn-ea"/>
              <a:cs typeface="+mn-cs"/>
            </a:endParaRPr>
          </a:p>
          <a:p>
            <a:r>
              <a:rPr lang="en-US" sz="1200" u="none" kern="1200" baseline="0" dirty="0" smtClean="0">
                <a:solidFill>
                  <a:schemeClr val="tx1"/>
                </a:solidFill>
                <a:latin typeface="+mn-lt"/>
                <a:ea typeface="+mn-ea"/>
                <a:cs typeface="+mn-cs"/>
              </a:rPr>
              <a:t>Discussion (5 min): Which items were hard to classify? Who else had trouble classifying that item? Why? What did you discuss?</a:t>
            </a:r>
          </a:p>
          <a:p>
            <a:endParaRPr lang="en-US" sz="1200" u="none" kern="1200" baseline="0" dirty="0" smtClean="0">
              <a:solidFill>
                <a:schemeClr val="tx1"/>
              </a:solidFill>
              <a:latin typeface="+mn-lt"/>
              <a:ea typeface="+mn-ea"/>
              <a:cs typeface="+mn-cs"/>
            </a:endParaRPr>
          </a:p>
          <a:p>
            <a:r>
              <a:rPr lang="en-US" sz="1200" u="none" kern="1200" baseline="0" dirty="0" smtClean="0">
                <a:solidFill>
                  <a:schemeClr val="tx1"/>
                </a:solidFill>
                <a:latin typeface="+mn-lt"/>
                <a:ea typeface="+mn-ea"/>
                <a:cs typeface="+mn-cs"/>
              </a:rPr>
              <a:t>Wrap-up Instructions: Collect the cards</a:t>
            </a:r>
            <a:endParaRPr lang="en-US" dirty="0"/>
          </a:p>
        </p:txBody>
      </p:sp>
      <p:sp>
        <p:nvSpPr>
          <p:cNvPr id="4" name="Slide Number Placeholder 3"/>
          <p:cNvSpPr>
            <a:spLocks noGrp="1"/>
          </p:cNvSpPr>
          <p:nvPr>
            <p:ph type="sldNum" sz="quarter" idx="10"/>
          </p:nvPr>
        </p:nvSpPr>
        <p:spPr/>
        <p:txBody>
          <a:bodyPr/>
          <a:lstStyle/>
          <a:p>
            <a:fld id="{939B2FAD-3FAA-F64B-80C3-D24B43C1589E}" type="slidenum">
              <a:rPr lang="en-US" smtClean="0"/>
              <a:t>13</a:t>
            </a:fld>
            <a:endParaRPr lang="en-US"/>
          </a:p>
        </p:txBody>
      </p:sp>
    </p:spTree>
    <p:extLst>
      <p:ext uri="{BB962C8B-B14F-4D97-AF65-F5344CB8AC3E}">
        <p14:creationId xmlns:p14="http://schemas.microsoft.com/office/powerpoint/2010/main" val="3460806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9B2FAD-3FAA-F64B-80C3-D24B43C1589E}" type="slidenum">
              <a:rPr lang="en-US" smtClean="0"/>
              <a:t>18</a:t>
            </a:fld>
            <a:endParaRPr lang="en-US"/>
          </a:p>
        </p:txBody>
      </p:sp>
    </p:spTree>
    <p:extLst>
      <p:ext uri="{BB962C8B-B14F-4D97-AF65-F5344CB8AC3E}">
        <p14:creationId xmlns:p14="http://schemas.microsoft.com/office/powerpoint/2010/main" val="1704666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kern="1200" baseline="0" dirty="0" smtClean="0">
                <a:solidFill>
                  <a:schemeClr val="tx1"/>
                </a:solidFill>
                <a:latin typeface="+mn-lt"/>
                <a:ea typeface="+mn-ea"/>
                <a:cs typeface="+mn-cs"/>
              </a:rPr>
              <a:t>Instructions:</a:t>
            </a:r>
          </a:p>
          <a:p>
            <a:r>
              <a:rPr lang="en-US" sz="1200" u="none" kern="1200" baseline="0" dirty="0" smtClean="0">
                <a:solidFill>
                  <a:schemeClr val="tx1"/>
                </a:solidFill>
                <a:latin typeface="+mn-lt"/>
                <a:ea typeface="+mn-ea"/>
                <a:cs typeface="+mn-cs"/>
              </a:rPr>
              <a:t>Take the deck of cards </a:t>
            </a:r>
            <a:r>
              <a:rPr lang="en-US" sz="1200" u="none" kern="1200" baseline="0" dirty="0" err="1" smtClean="0">
                <a:solidFill>
                  <a:schemeClr val="tx1"/>
                </a:solidFill>
                <a:latin typeface="+mn-lt"/>
                <a:ea typeface="+mn-ea"/>
                <a:cs typeface="+mn-cs"/>
              </a:rPr>
              <a:t>labelled</a:t>
            </a:r>
            <a:r>
              <a:rPr lang="en-US" sz="1200" u="none" kern="1200" baseline="0" dirty="0" smtClean="0">
                <a:solidFill>
                  <a:schemeClr val="tx1"/>
                </a:solidFill>
                <a:latin typeface="+mn-lt"/>
                <a:ea typeface="+mn-ea"/>
                <a:cs typeface="+mn-cs"/>
              </a:rPr>
              <a:t> “Relative Sizing.” The goal is to arrange the cards on your table from smallest to largest. The first person should take the first two cards and arrange them so that one is larger than the other. The next person should place the next card relative to the first two. Rotate around the group, place all cards until you have them arranged. Take notes on the activities that are hard to size, which activities you compared them with, and what are the challenges. You have 5 minutes.</a:t>
            </a:r>
          </a:p>
          <a:p>
            <a:endParaRPr lang="en-US" sz="1200" u="none" kern="1200" baseline="0" dirty="0" smtClean="0">
              <a:solidFill>
                <a:schemeClr val="tx1"/>
              </a:solidFill>
              <a:latin typeface="+mn-lt"/>
              <a:ea typeface="+mn-ea"/>
              <a:cs typeface="+mn-cs"/>
            </a:endParaRPr>
          </a:p>
          <a:p>
            <a:r>
              <a:rPr lang="en-US" sz="1200" u="none" kern="1200" baseline="0" dirty="0" smtClean="0">
                <a:solidFill>
                  <a:schemeClr val="tx1"/>
                </a:solidFill>
                <a:latin typeface="+mn-lt"/>
                <a:ea typeface="+mn-ea"/>
                <a:cs typeface="+mn-cs"/>
              </a:rPr>
              <a:t>Discussion (10 min): What definition of “size” did you use? Were you able to arrange all the cards? Were some cards harder to place than others? What comparisons gave you trouble? Why did they give you trouble?</a:t>
            </a:r>
          </a:p>
          <a:p>
            <a:endParaRPr lang="en-US" sz="1200" u="none" kern="1200" baseline="0" dirty="0" smtClean="0">
              <a:solidFill>
                <a:schemeClr val="tx1"/>
              </a:solidFill>
              <a:latin typeface="+mn-lt"/>
              <a:ea typeface="+mn-ea"/>
              <a:cs typeface="+mn-cs"/>
            </a:endParaRPr>
          </a:p>
          <a:p>
            <a:r>
              <a:rPr lang="en-US" sz="1200" u="none" kern="1200" baseline="0" dirty="0" smtClean="0">
                <a:solidFill>
                  <a:schemeClr val="tx1"/>
                </a:solidFill>
                <a:latin typeface="+mn-lt"/>
                <a:ea typeface="+mn-ea"/>
                <a:cs typeface="+mn-cs"/>
              </a:rPr>
              <a:t>Wrap-up Instructions: Leave the cards on the table for the next game.</a:t>
            </a:r>
            <a:endParaRPr lang="en-US" dirty="0"/>
          </a:p>
        </p:txBody>
      </p:sp>
      <p:sp>
        <p:nvSpPr>
          <p:cNvPr id="4" name="Slide Number Placeholder 3"/>
          <p:cNvSpPr>
            <a:spLocks noGrp="1"/>
          </p:cNvSpPr>
          <p:nvPr>
            <p:ph type="sldNum" sz="quarter" idx="10"/>
          </p:nvPr>
        </p:nvSpPr>
        <p:spPr/>
        <p:txBody>
          <a:bodyPr/>
          <a:lstStyle/>
          <a:p>
            <a:fld id="{939B2FAD-3FAA-F64B-80C3-D24B43C1589E}" type="slidenum">
              <a:rPr lang="en-US" smtClean="0"/>
              <a:t>21</a:t>
            </a:fld>
            <a:endParaRPr lang="en-US"/>
          </a:p>
        </p:txBody>
      </p:sp>
    </p:spTree>
    <p:extLst>
      <p:ext uri="{BB962C8B-B14F-4D97-AF65-F5344CB8AC3E}">
        <p14:creationId xmlns:p14="http://schemas.microsoft.com/office/powerpoint/2010/main" val="16545350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a:t>
            </a:fld>
            <a:endParaRPr lang="en-US"/>
          </a:p>
        </p:txBody>
      </p:sp>
    </p:spTree>
    <p:extLst>
      <p:ext uri="{BB962C8B-B14F-4D97-AF65-F5344CB8AC3E}">
        <p14:creationId xmlns:p14="http://schemas.microsoft.com/office/powerpoint/2010/main" val="38108267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a:t>
            </a:fld>
            <a:endParaRPr lang="en-US"/>
          </a:p>
        </p:txBody>
      </p:sp>
    </p:spTree>
    <p:extLst>
      <p:ext uri="{BB962C8B-B14F-4D97-AF65-F5344CB8AC3E}">
        <p14:creationId xmlns:p14="http://schemas.microsoft.com/office/powerpoint/2010/main" val="358995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a:t>
            </a:fld>
            <a:endParaRPr lang="en-US"/>
          </a:p>
        </p:txBody>
      </p:sp>
    </p:spTree>
    <p:extLst>
      <p:ext uri="{BB962C8B-B14F-4D97-AF65-F5344CB8AC3E}">
        <p14:creationId xmlns:p14="http://schemas.microsoft.com/office/powerpoint/2010/main" val="2014407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a:t>
            </a:fld>
            <a:endParaRPr lang="en-US"/>
          </a:p>
        </p:txBody>
      </p:sp>
    </p:spTree>
    <p:extLst>
      <p:ext uri="{BB962C8B-B14F-4D97-AF65-F5344CB8AC3E}">
        <p14:creationId xmlns:p14="http://schemas.microsoft.com/office/powerpoint/2010/main" val="2814073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a:t>
            </a:fld>
            <a:endParaRPr lang="en-US"/>
          </a:p>
        </p:txBody>
      </p:sp>
    </p:spTree>
    <p:extLst>
      <p:ext uri="{BB962C8B-B14F-4D97-AF65-F5344CB8AC3E}">
        <p14:creationId xmlns:p14="http://schemas.microsoft.com/office/powerpoint/2010/main" val="4023071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t>Agile Estimation Workshop</a:t>
            </a:r>
            <a:endParaRPr lang="en-US"/>
          </a:p>
        </p:txBody>
      </p:sp>
      <p:sp>
        <p:nvSpPr>
          <p:cNvPr id="6" name="Footer Placeholder 5"/>
          <p:cNvSpPr>
            <a:spLocks noGrp="1"/>
          </p:cNvSpPr>
          <p:nvPr>
            <p:ph type="ftr" sz="quarter" idx="11"/>
          </p:nvPr>
        </p:nvSpPr>
        <p:spPr/>
        <p:txBody>
          <a:bodyPr/>
          <a:lstStyle/>
          <a:p>
            <a:r>
              <a:rPr lang="en-US" smtClean="0"/>
              <a:t>Copyright 2015, Stephen Vance</a:t>
            </a:r>
            <a:endParaRPr lang="en-US"/>
          </a:p>
        </p:txBody>
      </p:sp>
      <p:sp>
        <p:nvSpPr>
          <p:cNvPr id="7" name="Slide Number Placeholder 6"/>
          <p:cNvSpPr>
            <a:spLocks noGrp="1"/>
          </p:cNvSpPr>
          <p:nvPr>
            <p:ph type="sldNum" sz="quarter" idx="12"/>
          </p:nvPr>
        </p:nvSpPr>
        <p:spPr/>
        <p:txBody>
          <a:bodyPr/>
          <a:lstStyle/>
          <a:p>
            <a:fld id="{CF396E33-E00F-E244-98D7-44257FFFC797}" type="slidenum">
              <a:rPr lang="en-US" smtClean="0"/>
              <a:t>‹#›</a:t>
            </a:fld>
            <a:endParaRPr lang="en-US"/>
          </a:p>
        </p:txBody>
      </p:sp>
    </p:spTree>
    <p:extLst>
      <p:ext uri="{BB962C8B-B14F-4D97-AF65-F5344CB8AC3E}">
        <p14:creationId xmlns:p14="http://schemas.microsoft.com/office/powerpoint/2010/main" val="2991375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t>Agile Estimation Workshop</a:t>
            </a:r>
            <a:endParaRPr lang="en-US"/>
          </a:p>
        </p:txBody>
      </p:sp>
      <p:sp>
        <p:nvSpPr>
          <p:cNvPr id="8" name="Footer Placeholder 7"/>
          <p:cNvSpPr>
            <a:spLocks noGrp="1"/>
          </p:cNvSpPr>
          <p:nvPr>
            <p:ph type="ftr" sz="quarter" idx="11"/>
          </p:nvPr>
        </p:nvSpPr>
        <p:spPr/>
        <p:txBody>
          <a:bodyPr/>
          <a:lstStyle/>
          <a:p>
            <a:r>
              <a:rPr lang="en-US" smtClean="0"/>
              <a:t>Copyright 2015, Stephen Vance</a:t>
            </a:r>
            <a:endParaRPr lang="en-US"/>
          </a:p>
        </p:txBody>
      </p:sp>
      <p:sp>
        <p:nvSpPr>
          <p:cNvPr id="9" name="Slide Number Placeholder 8"/>
          <p:cNvSpPr>
            <a:spLocks noGrp="1"/>
          </p:cNvSpPr>
          <p:nvPr>
            <p:ph type="sldNum" sz="quarter" idx="12"/>
          </p:nvPr>
        </p:nvSpPr>
        <p:spPr/>
        <p:txBody>
          <a:bodyPr/>
          <a:lstStyle/>
          <a:p>
            <a:fld id="{CF396E33-E00F-E244-98D7-44257FFFC797}" type="slidenum">
              <a:rPr lang="en-US" smtClean="0"/>
              <a:t>‹#›</a:t>
            </a:fld>
            <a:endParaRPr lang="en-US"/>
          </a:p>
        </p:txBody>
      </p:sp>
    </p:spTree>
    <p:extLst>
      <p:ext uri="{BB962C8B-B14F-4D97-AF65-F5344CB8AC3E}">
        <p14:creationId xmlns:p14="http://schemas.microsoft.com/office/powerpoint/2010/main" val="3838007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t>Agile Estimation Workshop</a:t>
            </a:r>
            <a:endParaRPr lang="en-US"/>
          </a:p>
        </p:txBody>
      </p:sp>
      <p:sp>
        <p:nvSpPr>
          <p:cNvPr id="4" name="Footer Placeholder 3"/>
          <p:cNvSpPr>
            <a:spLocks noGrp="1"/>
          </p:cNvSpPr>
          <p:nvPr>
            <p:ph type="ftr" sz="quarter" idx="11"/>
          </p:nvPr>
        </p:nvSpPr>
        <p:spPr/>
        <p:txBody>
          <a:bodyPr/>
          <a:lstStyle/>
          <a:p>
            <a:r>
              <a:rPr lang="en-US" smtClean="0"/>
              <a:t>Copyright 2015, Stephen Vance</a:t>
            </a:r>
            <a:endParaRPr lang="en-US"/>
          </a:p>
        </p:txBody>
      </p:sp>
      <p:sp>
        <p:nvSpPr>
          <p:cNvPr id="5" name="Slide Number Placeholder 4"/>
          <p:cNvSpPr>
            <a:spLocks noGrp="1"/>
          </p:cNvSpPr>
          <p:nvPr>
            <p:ph type="sldNum" sz="quarter" idx="12"/>
          </p:nvPr>
        </p:nvSpPr>
        <p:spPr/>
        <p:txBody>
          <a:bodyPr/>
          <a:lstStyle/>
          <a:p>
            <a:fld id="{CF396E33-E00F-E244-98D7-44257FFFC797}" type="slidenum">
              <a:rPr lang="en-US" smtClean="0"/>
              <a:t>‹#›</a:t>
            </a:fld>
            <a:endParaRPr lang="en-US"/>
          </a:p>
        </p:txBody>
      </p:sp>
    </p:spTree>
    <p:extLst>
      <p:ext uri="{BB962C8B-B14F-4D97-AF65-F5344CB8AC3E}">
        <p14:creationId xmlns:p14="http://schemas.microsoft.com/office/powerpoint/2010/main" val="3112235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Agile Estimation Workshop</a:t>
            </a:r>
            <a:endParaRPr lang="en-US"/>
          </a:p>
        </p:txBody>
      </p:sp>
      <p:sp>
        <p:nvSpPr>
          <p:cNvPr id="3" name="Footer Placeholder 2"/>
          <p:cNvSpPr>
            <a:spLocks noGrp="1"/>
          </p:cNvSpPr>
          <p:nvPr>
            <p:ph type="ftr" sz="quarter" idx="11"/>
          </p:nvPr>
        </p:nvSpPr>
        <p:spPr/>
        <p:txBody>
          <a:bodyPr/>
          <a:lstStyle/>
          <a:p>
            <a:r>
              <a:rPr lang="en-US" smtClean="0"/>
              <a:t>Copyright 2015, Stephen Vance</a:t>
            </a:r>
            <a:endParaRPr lang="en-US"/>
          </a:p>
        </p:txBody>
      </p:sp>
      <p:sp>
        <p:nvSpPr>
          <p:cNvPr id="4" name="Slide Number Placeholder 3"/>
          <p:cNvSpPr>
            <a:spLocks noGrp="1"/>
          </p:cNvSpPr>
          <p:nvPr>
            <p:ph type="sldNum" sz="quarter" idx="12"/>
          </p:nvPr>
        </p:nvSpPr>
        <p:spPr/>
        <p:txBody>
          <a:bodyPr/>
          <a:lstStyle/>
          <a:p>
            <a:fld id="{CF396E33-E00F-E244-98D7-44257FFFC797}" type="slidenum">
              <a:rPr lang="en-US" smtClean="0"/>
              <a:t>‹#›</a:t>
            </a:fld>
            <a:endParaRPr lang="en-US"/>
          </a:p>
        </p:txBody>
      </p:sp>
    </p:spTree>
    <p:extLst>
      <p:ext uri="{BB962C8B-B14F-4D97-AF65-F5344CB8AC3E}">
        <p14:creationId xmlns:p14="http://schemas.microsoft.com/office/powerpoint/2010/main" val="3321775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Agile Estimation Workshop</a:t>
            </a:r>
            <a:endParaRPr lang="en-US"/>
          </a:p>
        </p:txBody>
      </p:sp>
      <p:sp>
        <p:nvSpPr>
          <p:cNvPr id="6" name="Footer Placeholder 5"/>
          <p:cNvSpPr>
            <a:spLocks noGrp="1"/>
          </p:cNvSpPr>
          <p:nvPr>
            <p:ph type="ftr" sz="quarter" idx="11"/>
          </p:nvPr>
        </p:nvSpPr>
        <p:spPr/>
        <p:txBody>
          <a:bodyPr/>
          <a:lstStyle/>
          <a:p>
            <a:r>
              <a:rPr lang="en-US" smtClean="0"/>
              <a:t>Copyright 2015, Stephen Vance</a:t>
            </a:r>
            <a:endParaRPr lang="en-US"/>
          </a:p>
        </p:txBody>
      </p:sp>
      <p:sp>
        <p:nvSpPr>
          <p:cNvPr id="7" name="Slide Number Placeholder 6"/>
          <p:cNvSpPr>
            <a:spLocks noGrp="1"/>
          </p:cNvSpPr>
          <p:nvPr>
            <p:ph type="sldNum" sz="quarter" idx="12"/>
          </p:nvPr>
        </p:nvSpPr>
        <p:spPr/>
        <p:txBody>
          <a:bodyPr/>
          <a:lstStyle/>
          <a:p>
            <a:fld id="{CF396E33-E00F-E244-98D7-44257FFFC797}" type="slidenum">
              <a:rPr lang="en-US" smtClean="0"/>
              <a:t>‹#›</a:t>
            </a:fld>
            <a:endParaRPr lang="en-US"/>
          </a:p>
        </p:txBody>
      </p:sp>
    </p:spTree>
    <p:extLst>
      <p:ext uri="{BB962C8B-B14F-4D97-AF65-F5344CB8AC3E}">
        <p14:creationId xmlns:p14="http://schemas.microsoft.com/office/powerpoint/2010/main" val="64828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Agile Estimation Workshop</a:t>
            </a:r>
            <a:endParaRPr lang="en-US"/>
          </a:p>
        </p:txBody>
      </p:sp>
      <p:sp>
        <p:nvSpPr>
          <p:cNvPr id="6" name="Footer Placeholder 5"/>
          <p:cNvSpPr>
            <a:spLocks noGrp="1"/>
          </p:cNvSpPr>
          <p:nvPr>
            <p:ph type="ftr" sz="quarter" idx="11"/>
          </p:nvPr>
        </p:nvSpPr>
        <p:spPr/>
        <p:txBody>
          <a:bodyPr/>
          <a:lstStyle/>
          <a:p>
            <a:r>
              <a:rPr lang="en-US" smtClean="0"/>
              <a:t>Copyright 2015, Stephen Vance</a:t>
            </a:r>
            <a:endParaRPr lang="en-US"/>
          </a:p>
        </p:txBody>
      </p:sp>
      <p:sp>
        <p:nvSpPr>
          <p:cNvPr id="7" name="Slide Number Placeholder 6"/>
          <p:cNvSpPr>
            <a:spLocks noGrp="1"/>
          </p:cNvSpPr>
          <p:nvPr>
            <p:ph type="sldNum" sz="quarter" idx="12"/>
          </p:nvPr>
        </p:nvSpPr>
        <p:spPr/>
        <p:txBody>
          <a:bodyPr/>
          <a:lstStyle/>
          <a:p>
            <a:fld id="{CF396E33-E00F-E244-98D7-44257FFFC797}" type="slidenum">
              <a:rPr lang="en-US" smtClean="0"/>
              <a:t>‹#›</a:t>
            </a:fld>
            <a:endParaRPr lang="en-US"/>
          </a:p>
        </p:txBody>
      </p:sp>
    </p:spTree>
    <p:extLst>
      <p:ext uri="{BB962C8B-B14F-4D97-AF65-F5344CB8AC3E}">
        <p14:creationId xmlns:p14="http://schemas.microsoft.com/office/powerpoint/2010/main" val="407945597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Agile Estimation Workshop</a:t>
            </a: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Copyright 2015, Stephen Vance</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396E33-E00F-E244-98D7-44257FFFC797}" type="slidenum">
              <a:rPr lang="en-US" smtClean="0"/>
              <a:t>‹#›</a:t>
            </a:fld>
            <a:endParaRPr lang="en-US"/>
          </a:p>
        </p:txBody>
      </p:sp>
    </p:spTree>
    <p:extLst>
      <p:ext uri="{BB962C8B-B14F-4D97-AF65-F5344CB8AC3E}">
        <p14:creationId xmlns:p14="http://schemas.microsoft.com/office/powerpoint/2010/main" val="42783312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4.xml"/><Relationship Id="rId2" Type="http://schemas.openxmlformats.org/officeDocument/2006/relationships/diagramData" Target="../diagrams/data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chart" Target="../charts/char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4.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27.jpg"/><Relationship Id="rId5" Type="http://schemas.openxmlformats.org/officeDocument/2006/relationships/image" Target="../media/image28.jp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1.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twitter.com/StephenRVance" TargetMode="External"/><Relationship Id="rId4" Type="http://schemas.openxmlformats.org/officeDocument/2006/relationships/hyperlink" Target="http://www.vance.com" TargetMode="External"/><Relationship Id="rId5" Type="http://schemas.openxmlformats.org/officeDocument/2006/relationships/hyperlink" Target="http://www.linkedin.com/in/srvance/" TargetMode="External"/><Relationship Id="rId6" Type="http://schemas.openxmlformats.org/officeDocument/2006/relationships/hyperlink" Target="https://github.com/srvance" TargetMode="External"/><Relationship Id="rId1" Type="http://schemas.openxmlformats.org/officeDocument/2006/relationships/slideLayout" Target="../slideLayouts/slideLayout2.xml"/><Relationship Id="rId2" Type="http://schemas.openxmlformats.org/officeDocument/2006/relationships/hyperlink" Target="mailto:steve@vance.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Agile Estimation Workshop</a:t>
            </a:r>
            <a:endParaRPr lang="en-US" dirty="0"/>
          </a:p>
        </p:txBody>
      </p:sp>
      <p:sp>
        <p:nvSpPr>
          <p:cNvPr id="3" name="Subtitle 2"/>
          <p:cNvSpPr>
            <a:spLocks noGrp="1"/>
          </p:cNvSpPr>
          <p:nvPr>
            <p:ph type="subTitle" idx="1"/>
          </p:nvPr>
        </p:nvSpPr>
        <p:spPr/>
        <p:txBody>
          <a:bodyPr/>
          <a:lstStyle/>
          <a:p>
            <a:r>
              <a:rPr lang="en-US" dirty="0" err="1" smtClean="0"/>
              <a:t>AgileChina</a:t>
            </a:r>
            <a:r>
              <a:rPr lang="en-US" dirty="0" smtClean="0"/>
              <a:t> 2015</a:t>
            </a:r>
          </a:p>
          <a:p>
            <a:r>
              <a:rPr lang="en-US" dirty="0" smtClean="0"/>
              <a:t>July 13, 2015</a:t>
            </a:r>
          </a:p>
          <a:p>
            <a:r>
              <a:rPr lang="en-US" dirty="0" smtClean="0"/>
              <a:t>Stephen Vance</a:t>
            </a:r>
            <a:endParaRPr lang="en-US" dirty="0"/>
          </a:p>
        </p:txBody>
      </p:sp>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1</a:t>
            </a:fld>
            <a:endParaRPr lang="en-US"/>
          </a:p>
        </p:txBody>
      </p:sp>
    </p:spTree>
    <p:extLst>
      <p:ext uri="{BB962C8B-B14F-4D97-AF65-F5344CB8AC3E}">
        <p14:creationId xmlns:p14="http://schemas.microsoft.com/office/powerpoint/2010/main" val="10074504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Measurements</a:t>
            </a:r>
            <a:endParaRPr lang="en-US" dirty="0"/>
          </a:p>
        </p:txBody>
      </p:sp>
      <p:sp>
        <p:nvSpPr>
          <p:cNvPr id="3" name="Content Placeholder 2"/>
          <p:cNvSpPr>
            <a:spLocks noGrp="1"/>
          </p:cNvSpPr>
          <p:nvPr>
            <p:ph sz="half" idx="1"/>
          </p:nvPr>
        </p:nvSpPr>
        <p:spPr>
          <a:xfrm>
            <a:off x="457199" y="1600200"/>
            <a:ext cx="4461936" cy="4525963"/>
          </a:xfrm>
        </p:spPr>
        <p:txBody>
          <a:bodyPr>
            <a:normAutofit/>
          </a:bodyPr>
          <a:lstStyle/>
          <a:p>
            <a:r>
              <a:rPr lang="en-US" dirty="0" smtClean="0"/>
              <a:t>Observed, empirical values</a:t>
            </a:r>
          </a:p>
          <a:p>
            <a:r>
              <a:rPr lang="en-US" dirty="0" smtClean="0"/>
              <a:t>Also known as</a:t>
            </a:r>
          </a:p>
          <a:p>
            <a:pPr lvl="1"/>
            <a:r>
              <a:rPr lang="en-US" dirty="0" smtClean="0"/>
              <a:t>Observations</a:t>
            </a:r>
          </a:p>
          <a:p>
            <a:pPr lvl="1"/>
            <a:r>
              <a:rPr lang="en-US" dirty="0" smtClean="0"/>
              <a:t>Assessments</a:t>
            </a:r>
          </a:p>
          <a:p>
            <a:pPr lvl="1"/>
            <a:r>
              <a:rPr lang="en-US" dirty="0" smtClean="0"/>
              <a:t>Estimates</a:t>
            </a:r>
          </a:p>
        </p:txBody>
      </p:sp>
      <p:pic>
        <p:nvPicPr>
          <p:cNvPr id="5" name="Content Placeholder 4"/>
          <p:cNvPicPr>
            <a:picLocks noGrp="1" noChangeAspect="1"/>
          </p:cNvPicPr>
          <p:nvPr>
            <p:ph sz="half" idx="2"/>
          </p:nvPr>
        </p:nvPicPr>
        <p:blipFill>
          <a:blip r:embed="rId2"/>
          <a:srcRect l="-15854" r="-15854"/>
          <a:stretch>
            <a:fillRect/>
          </a:stretch>
        </p:blipFill>
        <p:spPr/>
      </p:pic>
      <p:sp>
        <p:nvSpPr>
          <p:cNvPr id="6" name="Date Placeholder 5"/>
          <p:cNvSpPr>
            <a:spLocks noGrp="1"/>
          </p:cNvSpPr>
          <p:nvPr>
            <p:ph type="dt" sz="half" idx="10"/>
          </p:nvPr>
        </p:nvSpPr>
        <p:spPr/>
        <p:txBody>
          <a:bodyPr/>
          <a:lstStyle/>
          <a:p>
            <a:r>
              <a:rPr lang="en-US" smtClean="0"/>
              <a:t>Agile Estimation Workshop</a:t>
            </a:r>
            <a:endParaRPr lang="en-US"/>
          </a:p>
        </p:txBody>
      </p:sp>
      <p:sp>
        <p:nvSpPr>
          <p:cNvPr id="7" name="Footer Placeholder 6"/>
          <p:cNvSpPr>
            <a:spLocks noGrp="1"/>
          </p:cNvSpPr>
          <p:nvPr>
            <p:ph type="ftr" sz="quarter" idx="11"/>
          </p:nvPr>
        </p:nvSpPr>
        <p:spPr/>
        <p:txBody>
          <a:bodyPr/>
          <a:lstStyle/>
          <a:p>
            <a:r>
              <a:rPr lang="en-US" smtClean="0"/>
              <a:t>Copyright 2015, Stephen Vance</a:t>
            </a:r>
            <a:endParaRPr lang="en-US"/>
          </a:p>
        </p:txBody>
      </p:sp>
      <p:sp>
        <p:nvSpPr>
          <p:cNvPr id="8" name="Slide Number Placeholder 7"/>
          <p:cNvSpPr>
            <a:spLocks noGrp="1"/>
          </p:cNvSpPr>
          <p:nvPr>
            <p:ph type="sldNum" sz="quarter" idx="12"/>
          </p:nvPr>
        </p:nvSpPr>
        <p:spPr/>
        <p:txBody>
          <a:bodyPr/>
          <a:lstStyle/>
          <a:p>
            <a:fld id="{CF396E33-E00F-E244-98D7-44257FFFC797}" type="slidenum">
              <a:rPr lang="en-US" smtClean="0"/>
              <a:t>10</a:t>
            </a:fld>
            <a:endParaRPr lang="en-US"/>
          </a:p>
        </p:txBody>
      </p:sp>
    </p:spTree>
    <p:extLst>
      <p:ext uri="{BB962C8B-B14F-4D97-AF65-F5344CB8AC3E}">
        <p14:creationId xmlns:p14="http://schemas.microsoft.com/office/powerpoint/2010/main" val="136552789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Models</a:t>
            </a:r>
            <a:endParaRPr lang="en-US" dirty="0"/>
          </a:p>
        </p:txBody>
      </p:sp>
      <p:sp>
        <p:nvSpPr>
          <p:cNvPr id="3" name="Content Placeholder 2"/>
          <p:cNvSpPr>
            <a:spLocks noGrp="1"/>
          </p:cNvSpPr>
          <p:nvPr>
            <p:ph sz="half" idx="1"/>
          </p:nvPr>
        </p:nvSpPr>
        <p:spPr/>
        <p:txBody>
          <a:bodyPr>
            <a:normAutofit/>
          </a:bodyPr>
          <a:lstStyle/>
          <a:p>
            <a:r>
              <a:rPr lang="en-US" dirty="0" smtClean="0"/>
              <a:t>Description of behavior</a:t>
            </a:r>
          </a:p>
          <a:p>
            <a:r>
              <a:rPr lang="en-US" dirty="0" smtClean="0"/>
              <a:t>Often mathematical</a:t>
            </a:r>
          </a:p>
          <a:p>
            <a:r>
              <a:rPr lang="en-US" dirty="0" smtClean="0"/>
              <a:t>Also known as</a:t>
            </a:r>
          </a:p>
          <a:p>
            <a:pPr lvl="1"/>
            <a:r>
              <a:rPr lang="en-US" dirty="0" smtClean="0"/>
              <a:t>Equations</a:t>
            </a:r>
          </a:p>
          <a:p>
            <a:pPr lvl="1"/>
            <a:r>
              <a:rPr lang="en-US" dirty="0" smtClean="0"/>
              <a:t>Frameworks</a:t>
            </a:r>
          </a:p>
          <a:p>
            <a:pPr lvl="1"/>
            <a:r>
              <a:rPr lang="en-US" dirty="0" smtClean="0"/>
              <a:t>Behaviors</a:t>
            </a:r>
          </a:p>
          <a:p>
            <a:pPr lvl="1"/>
            <a:r>
              <a:rPr lang="en-US" dirty="0" smtClean="0"/>
              <a:t>Graphs</a:t>
            </a:r>
          </a:p>
        </p:txBody>
      </p:sp>
      <p:pic>
        <p:nvPicPr>
          <p:cNvPr id="5" name="Content Placeholder 4"/>
          <p:cNvPicPr>
            <a:picLocks noGrp="1" noChangeAspect="1"/>
          </p:cNvPicPr>
          <p:nvPr>
            <p:ph sz="half" idx="2"/>
          </p:nvPr>
        </p:nvPicPr>
        <p:blipFill>
          <a:blip r:embed="rId2"/>
          <a:srcRect t="10356" b="10356"/>
          <a:stretch>
            <a:fillRect/>
          </a:stretch>
        </p:blipFill>
        <p:spPr/>
      </p:pic>
      <p:sp>
        <p:nvSpPr>
          <p:cNvPr id="6" name="Date Placeholder 5"/>
          <p:cNvSpPr>
            <a:spLocks noGrp="1"/>
          </p:cNvSpPr>
          <p:nvPr>
            <p:ph type="dt" sz="half" idx="10"/>
          </p:nvPr>
        </p:nvSpPr>
        <p:spPr/>
        <p:txBody>
          <a:bodyPr/>
          <a:lstStyle/>
          <a:p>
            <a:r>
              <a:rPr lang="en-US" smtClean="0"/>
              <a:t>Agile Estimation Workshop</a:t>
            </a:r>
            <a:endParaRPr lang="en-US"/>
          </a:p>
        </p:txBody>
      </p:sp>
      <p:sp>
        <p:nvSpPr>
          <p:cNvPr id="7" name="Footer Placeholder 6"/>
          <p:cNvSpPr>
            <a:spLocks noGrp="1"/>
          </p:cNvSpPr>
          <p:nvPr>
            <p:ph type="ftr" sz="quarter" idx="11"/>
          </p:nvPr>
        </p:nvSpPr>
        <p:spPr/>
        <p:txBody>
          <a:bodyPr/>
          <a:lstStyle/>
          <a:p>
            <a:r>
              <a:rPr lang="en-US" smtClean="0"/>
              <a:t>Copyright 2015, Stephen Vance</a:t>
            </a:r>
            <a:endParaRPr lang="en-US"/>
          </a:p>
        </p:txBody>
      </p:sp>
      <p:sp>
        <p:nvSpPr>
          <p:cNvPr id="8" name="Slide Number Placeholder 7"/>
          <p:cNvSpPr>
            <a:spLocks noGrp="1"/>
          </p:cNvSpPr>
          <p:nvPr>
            <p:ph type="sldNum" sz="quarter" idx="12"/>
          </p:nvPr>
        </p:nvSpPr>
        <p:spPr/>
        <p:txBody>
          <a:bodyPr/>
          <a:lstStyle/>
          <a:p>
            <a:fld id="{CF396E33-E00F-E244-98D7-44257FFFC797}" type="slidenum">
              <a:rPr lang="en-US" smtClean="0"/>
              <a:t>11</a:t>
            </a:fld>
            <a:endParaRPr lang="en-US"/>
          </a:p>
        </p:txBody>
      </p:sp>
    </p:spTree>
    <p:extLst>
      <p:ext uri="{BB962C8B-B14F-4D97-AF65-F5344CB8AC3E}">
        <p14:creationId xmlns:p14="http://schemas.microsoft.com/office/powerpoint/2010/main" val="256464797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Forecasts</a:t>
            </a:r>
            <a:endParaRPr lang="en-US" dirty="0"/>
          </a:p>
        </p:txBody>
      </p:sp>
      <p:sp>
        <p:nvSpPr>
          <p:cNvPr id="3" name="Content Placeholder 2"/>
          <p:cNvSpPr>
            <a:spLocks noGrp="1"/>
          </p:cNvSpPr>
          <p:nvPr>
            <p:ph sz="half" idx="1"/>
          </p:nvPr>
        </p:nvSpPr>
        <p:spPr/>
        <p:txBody>
          <a:bodyPr>
            <a:normAutofit/>
          </a:bodyPr>
          <a:lstStyle/>
          <a:p>
            <a:r>
              <a:rPr lang="en-US" dirty="0" smtClean="0"/>
              <a:t>Statements about the future from applying models to opinions and measurements</a:t>
            </a:r>
          </a:p>
          <a:p>
            <a:r>
              <a:rPr lang="en-US" dirty="0" smtClean="0"/>
              <a:t>Also known as</a:t>
            </a:r>
          </a:p>
          <a:p>
            <a:pPr lvl="1"/>
            <a:r>
              <a:rPr lang="en-US" dirty="0" smtClean="0"/>
              <a:t>Predictions</a:t>
            </a:r>
          </a:p>
          <a:p>
            <a:pPr lvl="1"/>
            <a:r>
              <a:rPr lang="en-US" dirty="0" smtClean="0"/>
              <a:t>Estimates</a:t>
            </a:r>
          </a:p>
        </p:txBody>
      </p:sp>
      <p:pic>
        <p:nvPicPr>
          <p:cNvPr id="5" name="Content Placeholder 4"/>
          <p:cNvPicPr>
            <a:picLocks noGrp="1" noChangeAspect="1"/>
          </p:cNvPicPr>
          <p:nvPr>
            <p:ph sz="half" idx="2"/>
          </p:nvPr>
        </p:nvPicPr>
        <p:blipFill>
          <a:blip r:embed="rId2"/>
          <a:srcRect l="-14311" r="-14311"/>
          <a:stretch>
            <a:fillRect/>
          </a:stretch>
        </p:blipFill>
        <p:spPr/>
      </p:pic>
      <p:sp>
        <p:nvSpPr>
          <p:cNvPr id="6" name="Date Placeholder 5"/>
          <p:cNvSpPr>
            <a:spLocks noGrp="1"/>
          </p:cNvSpPr>
          <p:nvPr>
            <p:ph type="dt" sz="half" idx="10"/>
          </p:nvPr>
        </p:nvSpPr>
        <p:spPr/>
        <p:txBody>
          <a:bodyPr/>
          <a:lstStyle/>
          <a:p>
            <a:r>
              <a:rPr lang="en-US" smtClean="0"/>
              <a:t>Agile Estimation Workshop</a:t>
            </a:r>
            <a:endParaRPr lang="en-US"/>
          </a:p>
        </p:txBody>
      </p:sp>
      <p:sp>
        <p:nvSpPr>
          <p:cNvPr id="7" name="Footer Placeholder 6"/>
          <p:cNvSpPr>
            <a:spLocks noGrp="1"/>
          </p:cNvSpPr>
          <p:nvPr>
            <p:ph type="ftr" sz="quarter" idx="11"/>
          </p:nvPr>
        </p:nvSpPr>
        <p:spPr/>
        <p:txBody>
          <a:bodyPr/>
          <a:lstStyle/>
          <a:p>
            <a:r>
              <a:rPr lang="en-US" smtClean="0"/>
              <a:t>Copyright 2015, Stephen Vance</a:t>
            </a:r>
            <a:endParaRPr lang="en-US"/>
          </a:p>
        </p:txBody>
      </p:sp>
      <p:sp>
        <p:nvSpPr>
          <p:cNvPr id="8" name="Slide Number Placeholder 7"/>
          <p:cNvSpPr>
            <a:spLocks noGrp="1"/>
          </p:cNvSpPr>
          <p:nvPr>
            <p:ph type="sldNum" sz="quarter" idx="12"/>
          </p:nvPr>
        </p:nvSpPr>
        <p:spPr/>
        <p:txBody>
          <a:bodyPr/>
          <a:lstStyle/>
          <a:p>
            <a:fld id="{CF396E33-E00F-E244-98D7-44257FFFC797}" type="slidenum">
              <a:rPr lang="en-US" smtClean="0"/>
              <a:t>12</a:t>
            </a:fld>
            <a:endParaRPr lang="en-US"/>
          </a:p>
        </p:txBody>
      </p:sp>
    </p:spTree>
    <p:extLst>
      <p:ext uri="{BB962C8B-B14F-4D97-AF65-F5344CB8AC3E}">
        <p14:creationId xmlns:p14="http://schemas.microsoft.com/office/powerpoint/2010/main" val="228512157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Game</a:t>
            </a:r>
            <a:endParaRPr lang="en-US" dirty="0"/>
          </a:p>
        </p:txBody>
      </p:sp>
      <p:sp>
        <p:nvSpPr>
          <p:cNvPr id="5" name="Date Placeholder 4"/>
          <p:cNvSpPr>
            <a:spLocks noGrp="1"/>
          </p:cNvSpPr>
          <p:nvPr>
            <p:ph type="dt" sz="half" idx="10"/>
          </p:nvPr>
        </p:nvSpPr>
        <p:spPr/>
        <p:txBody>
          <a:bodyPr/>
          <a:lstStyle/>
          <a:p>
            <a:r>
              <a:rPr lang="en-US" smtClean="0"/>
              <a:t>Agile Estimation Workshop</a:t>
            </a:r>
            <a:endParaRPr lang="en-US"/>
          </a:p>
        </p:txBody>
      </p:sp>
      <p:sp>
        <p:nvSpPr>
          <p:cNvPr id="6" name="Footer Placeholder 5"/>
          <p:cNvSpPr>
            <a:spLocks noGrp="1"/>
          </p:cNvSpPr>
          <p:nvPr>
            <p:ph type="ftr" sz="quarter" idx="11"/>
          </p:nvPr>
        </p:nvSpPr>
        <p:spPr/>
        <p:txBody>
          <a:bodyPr/>
          <a:lstStyle/>
          <a:p>
            <a:r>
              <a:rPr lang="en-US" smtClean="0"/>
              <a:t>Copyright 2015, Stephen Vance</a:t>
            </a:r>
            <a:endParaRPr lang="en-US"/>
          </a:p>
        </p:txBody>
      </p:sp>
      <p:sp>
        <p:nvSpPr>
          <p:cNvPr id="7" name="Slide Number Placeholder 6"/>
          <p:cNvSpPr>
            <a:spLocks noGrp="1"/>
          </p:cNvSpPr>
          <p:nvPr>
            <p:ph type="sldNum" sz="quarter" idx="12"/>
          </p:nvPr>
        </p:nvSpPr>
        <p:spPr/>
        <p:txBody>
          <a:bodyPr/>
          <a:lstStyle/>
          <a:p>
            <a:fld id="{CF396E33-E00F-E244-98D7-44257FFFC797}" type="slidenum">
              <a:rPr lang="en-US" smtClean="0"/>
              <a:t>13</a:t>
            </a:fld>
            <a:endParaRPr lang="en-US"/>
          </a:p>
        </p:txBody>
      </p:sp>
    </p:spTree>
    <p:extLst>
      <p:ext uri="{BB962C8B-B14F-4D97-AF65-F5344CB8AC3E}">
        <p14:creationId xmlns:p14="http://schemas.microsoft.com/office/powerpoint/2010/main" val="722219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Absolute Opinions</a:t>
            </a:r>
            <a:endParaRPr lang="en-US" dirty="0"/>
          </a:p>
        </p:txBody>
      </p:sp>
      <p:sp>
        <p:nvSpPr>
          <p:cNvPr id="3" name="Text Placeholder 2"/>
          <p:cNvSpPr>
            <a:spLocks noGrp="1"/>
          </p:cNvSpPr>
          <p:nvPr>
            <p:ph type="body" idx="1"/>
          </p:nvPr>
        </p:nvSpPr>
        <p:spPr/>
        <p:txBody>
          <a:bodyPr/>
          <a:lstStyle/>
          <a:p>
            <a:r>
              <a:rPr lang="en-US" dirty="0" smtClean="0"/>
              <a:t>Opinion-Based Estimation</a:t>
            </a:r>
            <a:endParaRPr lang="en-US" dirty="0"/>
          </a:p>
        </p:txBody>
      </p:sp>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14</a:t>
            </a:fld>
            <a:endParaRPr lang="en-US"/>
          </a:p>
        </p:txBody>
      </p:sp>
    </p:spTree>
    <p:extLst>
      <p:ext uri="{BB962C8B-B14F-4D97-AF65-F5344CB8AC3E}">
        <p14:creationId xmlns:p14="http://schemas.microsoft.com/office/powerpoint/2010/main" val="15098218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a:t>
            </a:r>
            <a:endParaRPr lang="en-US" dirty="0"/>
          </a:p>
        </p:txBody>
      </p:sp>
      <p:sp>
        <p:nvSpPr>
          <p:cNvPr id="3" name="Content Placeholder 2"/>
          <p:cNvSpPr>
            <a:spLocks noGrp="1"/>
          </p:cNvSpPr>
          <p:nvPr>
            <p:ph sz="half" idx="1"/>
          </p:nvPr>
        </p:nvSpPr>
        <p:spPr/>
        <p:txBody>
          <a:bodyPr>
            <a:normAutofit/>
          </a:bodyPr>
          <a:lstStyle/>
          <a:p>
            <a:r>
              <a:rPr lang="en-US" dirty="0" smtClean="0"/>
              <a:t>Opinion</a:t>
            </a:r>
          </a:p>
          <a:p>
            <a:r>
              <a:rPr lang="en-US" dirty="0" smtClean="0"/>
              <a:t>Examples</a:t>
            </a:r>
          </a:p>
          <a:p>
            <a:pPr lvl="1"/>
            <a:r>
              <a:rPr lang="en-US" dirty="0" smtClean="0"/>
              <a:t>Hours</a:t>
            </a:r>
          </a:p>
          <a:p>
            <a:pPr lvl="1"/>
            <a:r>
              <a:rPr lang="en-US" dirty="0" smtClean="0"/>
              <a:t>Days</a:t>
            </a:r>
          </a:p>
          <a:p>
            <a:pPr lvl="1"/>
            <a:r>
              <a:rPr lang="en-US" dirty="0" smtClean="0"/>
              <a:t>Real days</a:t>
            </a:r>
          </a:p>
        </p:txBody>
      </p:sp>
      <p:pic>
        <p:nvPicPr>
          <p:cNvPr id="8" name="Content Placeholder 7"/>
          <p:cNvPicPr>
            <a:picLocks noGrp="1" noChangeAspect="1"/>
          </p:cNvPicPr>
          <p:nvPr>
            <p:ph sz="half" idx="2"/>
          </p:nvPr>
        </p:nvPicPr>
        <p:blipFill rotWithShape="1">
          <a:blip r:embed="rId2"/>
          <a:srcRect l="-35372" t="-21823" r="-39904" b="-31389"/>
          <a:stretch/>
        </p:blipFill>
        <p:spPr/>
      </p:pic>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15</a:t>
            </a:fld>
            <a:endParaRPr lang="en-US"/>
          </a:p>
        </p:txBody>
      </p:sp>
    </p:spTree>
    <p:extLst>
      <p:ext uri="{BB962C8B-B14F-4D97-AF65-F5344CB8AC3E}">
        <p14:creationId xmlns:p14="http://schemas.microsoft.com/office/powerpoint/2010/main" val="366632052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With Time</a:t>
            </a:r>
            <a:endParaRPr lang="en-US" dirty="0"/>
          </a:p>
        </p:txBody>
      </p:sp>
      <p:sp>
        <p:nvSpPr>
          <p:cNvPr id="9" name="Content Placeholder 8"/>
          <p:cNvSpPr>
            <a:spLocks noGrp="1"/>
          </p:cNvSpPr>
          <p:nvPr>
            <p:ph sz="half" idx="1"/>
          </p:nvPr>
        </p:nvSpPr>
        <p:spPr/>
        <p:txBody>
          <a:bodyPr/>
          <a:lstStyle/>
          <a:p>
            <a:r>
              <a:rPr lang="en-US" dirty="0" smtClean="0"/>
              <a:t>Seems like familiar units</a:t>
            </a:r>
          </a:p>
          <a:p>
            <a:pPr lvl="1"/>
            <a:r>
              <a:rPr lang="en-US" dirty="0" smtClean="0"/>
              <a:t>… but isn’t</a:t>
            </a:r>
          </a:p>
          <a:p>
            <a:r>
              <a:rPr lang="en-US" dirty="0" smtClean="0"/>
              <a:t>Duration or effort?</a:t>
            </a:r>
          </a:p>
          <a:p>
            <a:r>
              <a:rPr lang="en-US" dirty="0" smtClean="0"/>
              <a:t>The longer the period, the worse we are at estimating it</a:t>
            </a:r>
            <a:endParaRPr lang="en-US" dirty="0"/>
          </a:p>
        </p:txBody>
      </p:sp>
      <p:pic>
        <p:nvPicPr>
          <p:cNvPr id="11" name="Content Placeholder 10" descr="Meaning.jpeg"/>
          <p:cNvPicPr>
            <a:picLocks noGrp="1" noChangeAspect="1"/>
          </p:cNvPicPr>
          <p:nvPr>
            <p:ph sz="half" idx="2"/>
          </p:nvPr>
        </p:nvPicPr>
        <p:blipFill>
          <a:blip r:embed="rId2">
            <a:extLst>
              <a:ext uri="{28A0092B-C50C-407E-A947-70E740481C1C}">
                <a14:useLocalDpi xmlns:a14="http://schemas.microsoft.com/office/drawing/2010/main" val="0"/>
              </a:ext>
            </a:extLst>
          </a:blip>
          <a:srcRect t="-6034" b="-6034"/>
          <a:stretch>
            <a:fillRect/>
          </a:stretch>
        </p:blipFill>
        <p:spPr/>
      </p:pic>
      <p:sp>
        <p:nvSpPr>
          <p:cNvPr id="5" name="Date Placeholder 4"/>
          <p:cNvSpPr>
            <a:spLocks noGrp="1"/>
          </p:cNvSpPr>
          <p:nvPr>
            <p:ph type="dt" sz="half" idx="10"/>
          </p:nvPr>
        </p:nvSpPr>
        <p:spPr/>
        <p:txBody>
          <a:bodyPr/>
          <a:lstStyle/>
          <a:p>
            <a:r>
              <a:rPr lang="en-US" smtClean="0"/>
              <a:t>Agile Estimation Workshop</a:t>
            </a:r>
            <a:endParaRPr lang="en-US"/>
          </a:p>
        </p:txBody>
      </p:sp>
      <p:sp>
        <p:nvSpPr>
          <p:cNvPr id="6" name="Footer Placeholder 5"/>
          <p:cNvSpPr>
            <a:spLocks noGrp="1"/>
          </p:cNvSpPr>
          <p:nvPr>
            <p:ph type="ftr" sz="quarter" idx="11"/>
          </p:nvPr>
        </p:nvSpPr>
        <p:spPr/>
        <p:txBody>
          <a:bodyPr/>
          <a:lstStyle/>
          <a:p>
            <a:r>
              <a:rPr lang="en-US" smtClean="0"/>
              <a:t>Copyright 2015, Stephen Vance</a:t>
            </a:r>
            <a:endParaRPr lang="en-US"/>
          </a:p>
        </p:txBody>
      </p:sp>
      <p:sp>
        <p:nvSpPr>
          <p:cNvPr id="7" name="Slide Number Placeholder 6"/>
          <p:cNvSpPr>
            <a:spLocks noGrp="1"/>
          </p:cNvSpPr>
          <p:nvPr>
            <p:ph type="sldNum" sz="quarter" idx="12"/>
          </p:nvPr>
        </p:nvSpPr>
        <p:spPr/>
        <p:txBody>
          <a:bodyPr/>
          <a:lstStyle/>
          <a:p>
            <a:fld id="{CF396E33-E00F-E244-98D7-44257FFFC797}" type="slidenum">
              <a:rPr lang="en-US" smtClean="0"/>
              <a:t>16</a:t>
            </a:fld>
            <a:endParaRPr lang="en-US"/>
          </a:p>
        </p:txBody>
      </p:sp>
    </p:spTree>
    <p:extLst>
      <p:ext uri="{BB962C8B-B14F-4D97-AF65-F5344CB8AC3E}">
        <p14:creationId xmlns:p14="http://schemas.microsoft.com/office/powerpoint/2010/main" val="2087708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Relative Opinions</a:t>
            </a:r>
            <a:endParaRPr lang="en-US" dirty="0"/>
          </a:p>
        </p:txBody>
      </p:sp>
      <p:sp>
        <p:nvSpPr>
          <p:cNvPr id="3" name="Text Placeholder 2"/>
          <p:cNvSpPr>
            <a:spLocks noGrp="1"/>
          </p:cNvSpPr>
          <p:nvPr>
            <p:ph type="body" idx="1"/>
          </p:nvPr>
        </p:nvSpPr>
        <p:spPr/>
        <p:txBody>
          <a:bodyPr/>
          <a:lstStyle/>
          <a:p>
            <a:r>
              <a:rPr lang="en-US" dirty="0" smtClean="0"/>
              <a:t>Opinion-Based Estimation</a:t>
            </a:r>
            <a:endParaRPr lang="en-US" dirty="0"/>
          </a:p>
        </p:txBody>
      </p:sp>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17</a:t>
            </a:fld>
            <a:endParaRPr lang="en-US"/>
          </a:p>
        </p:txBody>
      </p:sp>
    </p:spTree>
    <p:extLst>
      <p:ext uri="{BB962C8B-B14F-4D97-AF65-F5344CB8AC3E}">
        <p14:creationId xmlns:p14="http://schemas.microsoft.com/office/powerpoint/2010/main" val="2079090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Relative Sizing</a:t>
            </a:r>
            <a:endParaRPr lang="en-US" dirty="0"/>
          </a:p>
        </p:txBody>
      </p:sp>
      <p:sp>
        <p:nvSpPr>
          <p:cNvPr id="3" name="Content Placeholder 2"/>
          <p:cNvSpPr>
            <a:spLocks noGrp="1"/>
          </p:cNvSpPr>
          <p:nvPr>
            <p:ph sz="half" idx="1"/>
          </p:nvPr>
        </p:nvSpPr>
        <p:spPr/>
        <p:txBody>
          <a:bodyPr>
            <a:normAutofit/>
          </a:bodyPr>
          <a:lstStyle/>
          <a:p>
            <a:r>
              <a:rPr lang="en-US" dirty="0" smtClean="0"/>
              <a:t>Opinion</a:t>
            </a:r>
          </a:p>
          <a:p>
            <a:r>
              <a:rPr lang="en-US" dirty="0" smtClean="0"/>
              <a:t>“</a:t>
            </a:r>
            <a:r>
              <a:rPr lang="en-US" dirty="0"/>
              <a:t>R</a:t>
            </a:r>
            <a:r>
              <a:rPr lang="en-US" dirty="0" smtClean="0"/>
              <a:t>elative” is essential!</a:t>
            </a:r>
          </a:p>
        </p:txBody>
      </p:sp>
      <p:pic>
        <p:nvPicPr>
          <p:cNvPr id="8" name="Content Placeholder 7"/>
          <p:cNvPicPr>
            <a:picLocks noGrp="1" noChangeAspect="1"/>
          </p:cNvPicPr>
          <p:nvPr>
            <p:ph sz="half" idx="2"/>
          </p:nvPr>
        </p:nvPicPr>
        <p:blipFill>
          <a:blip r:embed="rId3"/>
          <a:srcRect t="-43977" b="-43977"/>
          <a:stretch>
            <a:fillRect/>
          </a:stretch>
        </p:blipFill>
        <p:spPr/>
      </p:pic>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18</a:t>
            </a:fld>
            <a:endParaRPr lang="en-US"/>
          </a:p>
        </p:txBody>
      </p:sp>
    </p:spTree>
    <p:extLst>
      <p:ext uri="{BB962C8B-B14F-4D97-AF65-F5344CB8AC3E}">
        <p14:creationId xmlns:p14="http://schemas.microsoft.com/office/powerpoint/2010/main" val="259097068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Why Relative Sizing Works</a:t>
            </a:r>
            <a:endParaRPr lang="en-US" dirty="0"/>
          </a:p>
        </p:txBody>
      </p:sp>
      <p:sp>
        <p:nvSpPr>
          <p:cNvPr id="5" name="Date Placeholder 4"/>
          <p:cNvSpPr>
            <a:spLocks noGrp="1"/>
          </p:cNvSpPr>
          <p:nvPr>
            <p:ph type="dt" sz="half" idx="10"/>
          </p:nvPr>
        </p:nvSpPr>
        <p:spPr/>
        <p:txBody>
          <a:bodyPr/>
          <a:lstStyle/>
          <a:p>
            <a:r>
              <a:rPr lang="en-US" smtClean="0"/>
              <a:t>Agile Estimation Workshop</a:t>
            </a:r>
            <a:endParaRPr lang="en-US"/>
          </a:p>
        </p:txBody>
      </p:sp>
      <p:sp>
        <p:nvSpPr>
          <p:cNvPr id="6" name="Footer Placeholder 5"/>
          <p:cNvSpPr>
            <a:spLocks noGrp="1"/>
          </p:cNvSpPr>
          <p:nvPr>
            <p:ph type="ftr" sz="quarter" idx="11"/>
          </p:nvPr>
        </p:nvSpPr>
        <p:spPr/>
        <p:txBody>
          <a:bodyPr/>
          <a:lstStyle/>
          <a:p>
            <a:r>
              <a:rPr lang="en-US" smtClean="0"/>
              <a:t>Copyright 2015, Stephen Vance</a:t>
            </a:r>
            <a:endParaRPr lang="en-US"/>
          </a:p>
        </p:txBody>
      </p:sp>
      <p:sp>
        <p:nvSpPr>
          <p:cNvPr id="7" name="Slide Number Placeholder 6"/>
          <p:cNvSpPr>
            <a:spLocks noGrp="1"/>
          </p:cNvSpPr>
          <p:nvPr>
            <p:ph type="sldNum" sz="quarter" idx="12"/>
          </p:nvPr>
        </p:nvSpPr>
        <p:spPr/>
        <p:txBody>
          <a:bodyPr/>
          <a:lstStyle/>
          <a:p>
            <a:fld id="{CF396E33-E00F-E244-98D7-44257FFFC797}" type="slidenum">
              <a:rPr lang="en-US" smtClean="0"/>
              <a:t>19</a:t>
            </a:fld>
            <a:endParaRPr lang="en-US"/>
          </a:p>
        </p:txBody>
      </p:sp>
      <p:sp>
        <p:nvSpPr>
          <p:cNvPr id="10" name="Rectangle 9"/>
          <p:cNvSpPr/>
          <p:nvPr/>
        </p:nvSpPr>
        <p:spPr>
          <a:xfrm>
            <a:off x="639326" y="2092232"/>
            <a:ext cx="1827430" cy="913639"/>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5</a:t>
            </a:r>
            <a:endParaRPr lang="en-US" sz="2400" b="1" dirty="0">
              <a:solidFill>
                <a:schemeClr val="tx1"/>
              </a:solidFill>
            </a:endParaRPr>
          </a:p>
        </p:txBody>
      </p:sp>
      <p:sp>
        <p:nvSpPr>
          <p:cNvPr id="11" name="Rectangle 10"/>
          <p:cNvSpPr/>
          <p:nvPr/>
        </p:nvSpPr>
        <p:spPr>
          <a:xfrm>
            <a:off x="2466756" y="2092232"/>
            <a:ext cx="365760" cy="91363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1</a:t>
            </a:r>
            <a:endParaRPr lang="en-US" sz="2400" b="1" dirty="0">
              <a:solidFill>
                <a:schemeClr val="tx1"/>
              </a:solidFill>
            </a:endParaRPr>
          </a:p>
        </p:txBody>
      </p:sp>
      <p:sp>
        <p:nvSpPr>
          <p:cNvPr id="12" name="Rectangle 11"/>
          <p:cNvSpPr/>
          <p:nvPr/>
        </p:nvSpPr>
        <p:spPr>
          <a:xfrm>
            <a:off x="2832516" y="2092232"/>
            <a:ext cx="1097280" cy="913639"/>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3</a:t>
            </a:r>
            <a:endParaRPr lang="en-US" sz="2400" b="1" dirty="0">
              <a:solidFill>
                <a:schemeClr val="tx1"/>
              </a:solidFill>
            </a:endParaRPr>
          </a:p>
        </p:txBody>
      </p:sp>
      <p:sp>
        <p:nvSpPr>
          <p:cNvPr id="13" name="Rectangle 12"/>
          <p:cNvSpPr/>
          <p:nvPr/>
        </p:nvSpPr>
        <p:spPr>
          <a:xfrm>
            <a:off x="3929796" y="2092232"/>
            <a:ext cx="731520" cy="913639"/>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2</a:t>
            </a:r>
            <a:endParaRPr lang="en-US" sz="2400" b="1" dirty="0">
              <a:solidFill>
                <a:schemeClr val="tx1"/>
              </a:solidFill>
            </a:endParaRPr>
          </a:p>
        </p:txBody>
      </p:sp>
      <p:grpSp>
        <p:nvGrpSpPr>
          <p:cNvPr id="15" name="Group 14"/>
          <p:cNvGrpSpPr/>
          <p:nvPr/>
        </p:nvGrpSpPr>
        <p:grpSpPr>
          <a:xfrm>
            <a:off x="639326" y="4199820"/>
            <a:ext cx="8047474" cy="913639"/>
            <a:chOff x="639326" y="2092232"/>
            <a:chExt cx="4021990" cy="913639"/>
          </a:xfrm>
        </p:grpSpPr>
        <p:sp>
          <p:nvSpPr>
            <p:cNvPr id="16" name="Rectangle 15"/>
            <p:cNvSpPr/>
            <p:nvPr/>
          </p:nvSpPr>
          <p:spPr>
            <a:xfrm>
              <a:off x="639326" y="2092232"/>
              <a:ext cx="1827430" cy="913639"/>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2466756" y="2092232"/>
              <a:ext cx="365760" cy="91363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2832516" y="2092232"/>
              <a:ext cx="1097280" cy="913639"/>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929796" y="2092232"/>
              <a:ext cx="731520" cy="913639"/>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TextBox 19"/>
          <p:cNvSpPr txBox="1"/>
          <p:nvPr/>
        </p:nvSpPr>
        <p:spPr>
          <a:xfrm>
            <a:off x="2340434" y="1531451"/>
            <a:ext cx="984164" cy="461665"/>
          </a:xfrm>
          <a:prstGeom prst="rect">
            <a:avLst/>
          </a:prstGeom>
          <a:noFill/>
        </p:spPr>
        <p:txBody>
          <a:bodyPr wrap="none" rtlCol="0">
            <a:spAutoFit/>
          </a:bodyPr>
          <a:lstStyle/>
          <a:p>
            <a:r>
              <a:rPr lang="en-US" sz="2400" b="1" dirty="0" smtClean="0"/>
              <a:t>Points</a:t>
            </a:r>
            <a:endParaRPr lang="en-US" sz="2400" b="1" dirty="0"/>
          </a:p>
        </p:txBody>
      </p:sp>
      <p:cxnSp>
        <p:nvCxnSpPr>
          <p:cNvPr id="23" name="Straight Connector 22"/>
          <p:cNvCxnSpPr/>
          <p:nvPr/>
        </p:nvCxnSpPr>
        <p:spPr>
          <a:xfrm>
            <a:off x="639326" y="3005871"/>
            <a:ext cx="0" cy="1193949"/>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2466756" y="3005871"/>
            <a:ext cx="1835170" cy="1193949"/>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2832516" y="3005871"/>
            <a:ext cx="2195095" cy="1193949"/>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3929796" y="3005871"/>
            <a:ext cx="3293329" cy="1193949"/>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4661316" y="3005871"/>
            <a:ext cx="4025484" cy="1193949"/>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V="1">
            <a:off x="639326" y="5381332"/>
            <a:ext cx="8047474" cy="36545"/>
          </a:xfrm>
          <a:prstGeom prst="straightConnector1">
            <a:avLst/>
          </a:prstGeom>
          <a:ln>
            <a:headEnd type="oval"/>
            <a:tailEnd type="oval"/>
          </a:ln>
        </p:spPr>
        <p:style>
          <a:lnRef idx="2">
            <a:schemeClr val="dk1"/>
          </a:lnRef>
          <a:fillRef idx="0">
            <a:schemeClr val="dk1"/>
          </a:fillRef>
          <a:effectRef idx="1">
            <a:schemeClr val="dk1"/>
          </a:effectRef>
          <a:fontRef idx="minor">
            <a:schemeClr val="tx1"/>
          </a:fontRef>
        </p:style>
      </p:cxnSp>
      <p:sp>
        <p:nvSpPr>
          <p:cNvPr id="38" name="TextBox 37"/>
          <p:cNvSpPr txBox="1"/>
          <p:nvPr/>
        </p:nvSpPr>
        <p:spPr>
          <a:xfrm>
            <a:off x="3929796" y="5628014"/>
            <a:ext cx="1177726" cy="461665"/>
          </a:xfrm>
          <a:prstGeom prst="rect">
            <a:avLst/>
          </a:prstGeom>
          <a:noFill/>
        </p:spPr>
        <p:txBody>
          <a:bodyPr wrap="none" rtlCol="0">
            <a:spAutoFit/>
          </a:bodyPr>
          <a:lstStyle/>
          <a:p>
            <a:r>
              <a:rPr lang="en-US" sz="2400" b="1" dirty="0" smtClean="0"/>
              <a:t>1 Sprint</a:t>
            </a:r>
            <a:endParaRPr lang="en-US" sz="2400" b="1" dirty="0"/>
          </a:p>
        </p:txBody>
      </p:sp>
    </p:spTree>
    <p:extLst>
      <p:ext uri="{BB962C8B-B14F-4D97-AF65-F5344CB8AC3E}">
        <p14:creationId xmlns:p14="http://schemas.microsoft.com/office/powerpoint/2010/main" val="410881595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Am I?</a:t>
            </a:r>
            <a:endParaRPr lang="en-US" dirty="0"/>
          </a:p>
        </p:txBody>
      </p:sp>
      <p:sp>
        <p:nvSpPr>
          <p:cNvPr id="9" name="Content Placeholder 8"/>
          <p:cNvSpPr>
            <a:spLocks noGrp="1"/>
          </p:cNvSpPr>
          <p:nvPr>
            <p:ph idx="1"/>
          </p:nvPr>
        </p:nvSpPr>
        <p:spPr/>
        <p:txBody>
          <a:bodyPr/>
          <a:lstStyle/>
          <a:p>
            <a:r>
              <a:rPr lang="en-US" dirty="0" smtClean="0"/>
              <a:t>Pre-Manifesto Agilist</a:t>
            </a:r>
          </a:p>
          <a:p>
            <a:r>
              <a:rPr lang="en-US" dirty="0" smtClean="0"/>
              <a:t>Director of Agile at Zipcar</a:t>
            </a:r>
          </a:p>
          <a:p>
            <a:r>
              <a:rPr lang="en-US" dirty="0" smtClean="0"/>
              <a:t>Author</a:t>
            </a:r>
          </a:p>
          <a:p>
            <a:r>
              <a:rPr lang="en-US" dirty="0" smtClean="0"/>
              <a:t>Software Craftsman</a:t>
            </a:r>
          </a:p>
          <a:p>
            <a:r>
              <a:rPr lang="en-US" dirty="0" smtClean="0"/>
              <a:t>Traveler</a:t>
            </a:r>
          </a:p>
          <a:p>
            <a:r>
              <a:rPr lang="en-US" dirty="0" smtClean="0"/>
              <a:t>Senior Pet Care Engineer</a:t>
            </a:r>
          </a:p>
        </p:txBody>
      </p:sp>
      <p:sp>
        <p:nvSpPr>
          <p:cNvPr id="6" name="Date Placeholder 5"/>
          <p:cNvSpPr>
            <a:spLocks noGrp="1"/>
          </p:cNvSpPr>
          <p:nvPr>
            <p:ph type="dt" sz="half" idx="10"/>
          </p:nvPr>
        </p:nvSpPr>
        <p:spPr/>
        <p:txBody>
          <a:bodyPr/>
          <a:lstStyle/>
          <a:p>
            <a:r>
              <a:rPr lang="en-US" smtClean="0"/>
              <a:t>Copyright 2015, Stephen Vance</a:t>
            </a:r>
            <a:endParaRPr lang="en-US"/>
          </a:p>
        </p:txBody>
      </p:sp>
      <p:sp>
        <p:nvSpPr>
          <p:cNvPr id="7" name="Footer Placeholder 6"/>
          <p:cNvSpPr>
            <a:spLocks noGrp="1"/>
          </p:cNvSpPr>
          <p:nvPr>
            <p:ph type="ftr" sz="quarter" idx="11"/>
          </p:nvPr>
        </p:nvSpPr>
        <p:spPr/>
        <p:txBody>
          <a:bodyPr/>
          <a:lstStyle/>
          <a:p>
            <a:r>
              <a:rPr lang="en-US" smtClean="0"/>
              <a:t>Understand Deeply</a:t>
            </a:r>
            <a:endParaRPr lang="en-US"/>
          </a:p>
        </p:txBody>
      </p:sp>
      <p:sp>
        <p:nvSpPr>
          <p:cNvPr id="8" name="Slide Number Placeholder 7"/>
          <p:cNvSpPr>
            <a:spLocks noGrp="1"/>
          </p:cNvSpPr>
          <p:nvPr>
            <p:ph type="sldNum" sz="quarter" idx="12"/>
          </p:nvPr>
        </p:nvSpPr>
        <p:spPr/>
        <p:txBody>
          <a:bodyPr/>
          <a:lstStyle/>
          <a:p>
            <a:fld id="{19EC250A-278C-F24E-8AE5-E8EC2D7F198C}" type="slidenum">
              <a:rPr lang="en-US" smtClean="0"/>
              <a:t>2</a:t>
            </a:fld>
            <a:endParaRPr lang="en-US"/>
          </a:p>
        </p:txBody>
      </p:sp>
      <p:pic>
        <p:nvPicPr>
          <p:cNvPr id="10" name="Picture 9" descr="Quality Code Cover.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3979" y="2764896"/>
            <a:ext cx="2572821" cy="3361267"/>
          </a:xfrm>
          <a:prstGeom prst="rect">
            <a:avLst/>
          </a:prstGeom>
        </p:spPr>
      </p:pic>
    </p:spTree>
    <p:extLst>
      <p:ext uri="{BB962C8B-B14F-4D97-AF65-F5344CB8AC3E}">
        <p14:creationId xmlns:p14="http://schemas.microsoft.com/office/powerpoint/2010/main" val="246690700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With Relative Sizing</a:t>
            </a:r>
            <a:endParaRPr lang="en-US" dirty="0"/>
          </a:p>
        </p:txBody>
      </p:sp>
      <p:sp>
        <p:nvSpPr>
          <p:cNvPr id="3" name="Content Placeholder 2"/>
          <p:cNvSpPr>
            <a:spLocks noGrp="1"/>
          </p:cNvSpPr>
          <p:nvPr>
            <p:ph idx="1"/>
          </p:nvPr>
        </p:nvSpPr>
        <p:spPr/>
        <p:txBody>
          <a:bodyPr>
            <a:normAutofit fontScale="92500" lnSpcReduction="20000"/>
          </a:bodyPr>
          <a:lstStyle/>
          <a:p>
            <a:r>
              <a:rPr lang="en-US" dirty="0"/>
              <a:t>Only valid across short time </a:t>
            </a:r>
            <a:r>
              <a:rPr lang="en-US" dirty="0" smtClean="0"/>
              <a:t>intervals</a:t>
            </a:r>
          </a:p>
          <a:p>
            <a:pPr lvl="1"/>
            <a:r>
              <a:rPr lang="en-US" dirty="0" smtClean="0"/>
              <a:t>References get stale</a:t>
            </a:r>
          </a:p>
          <a:p>
            <a:pPr lvl="1"/>
            <a:r>
              <a:rPr lang="en-US" dirty="0" smtClean="0"/>
              <a:t>Capabilities change</a:t>
            </a:r>
            <a:endParaRPr lang="en-US" dirty="0"/>
          </a:p>
          <a:p>
            <a:r>
              <a:rPr lang="en-US" dirty="0"/>
              <a:t>Only applies from point at which opinion is rendered</a:t>
            </a:r>
          </a:p>
          <a:p>
            <a:r>
              <a:rPr lang="en-US" dirty="0"/>
              <a:t>You can’t compare different </a:t>
            </a:r>
          </a:p>
          <a:p>
            <a:pPr lvl="1"/>
            <a:r>
              <a:rPr lang="en-US" dirty="0"/>
              <a:t>Teams</a:t>
            </a:r>
          </a:p>
          <a:p>
            <a:pPr lvl="1"/>
            <a:r>
              <a:rPr lang="en-US" dirty="0"/>
              <a:t>Problem domains</a:t>
            </a:r>
          </a:p>
          <a:p>
            <a:pPr lvl="1"/>
            <a:r>
              <a:rPr lang="en-US" dirty="0"/>
              <a:t>Skills</a:t>
            </a:r>
          </a:p>
          <a:p>
            <a:pPr lvl="1"/>
            <a:r>
              <a:rPr lang="en-US" dirty="0" smtClean="0"/>
              <a:t>Technologies</a:t>
            </a:r>
            <a:endParaRPr lang="en-US" dirty="0"/>
          </a:p>
        </p:txBody>
      </p:sp>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20</a:t>
            </a:fld>
            <a:endParaRPr lang="en-US"/>
          </a:p>
        </p:txBody>
      </p:sp>
    </p:spTree>
    <p:extLst>
      <p:ext uri="{BB962C8B-B14F-4D97-AF65-F5344CB8AC3E}">
        <p14:creationId xmlns:p14="http://schemas.microsoft.com/office/powerpoint/2010/main" val="2421270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Relative Sizing Game</a:t>
            </a:r>
            <a:endParaRPr lang="en-US" dirty="0"/>
          </a:p>
        </p:txBody>
      </p:sp>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21</a:t>
            </a:fld>
            <a:endParaRPr lang="en-US"/>
          </a:p>
        </p:txBody>
      </p:sp>
    </p:spTree>
    <p:extLst>
      <p:ext uri="{BB962C8B-B14F-4D97-AF65-F5344CB8AC3E}">
        <p14:creationId xmlns:p14="http://schemas.microsoft.com/office/powerpoint/2010/main" val="37243403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Story Points</a:t>
            </a:r>
            <a:endParaRPr lang="en-US" dirty="0"/>
          </a:p>
        </p:txBody>
      </p:sp>
      <p:sp>
        <p:nvSpPr>
          <p:cNvPr id="3" name="Text Placeholder 2"/>
          <p:cNvSpPr>
            <a:spLocks noGrp="1"/>
          </p:cNvSpPr>
          <p:nvPr>
            <p:ph type="body" idx="1"/>
          </p:nvPr>
        </p:nvSpPr>
        <p:spPr/>
        <p:txBody>
          <a:bodyPr/>
          <a:lstStyle/>
          <a:p>
            <a:r>
              <a:rPr lang="en-US" dirty="0" smtClean="0"/>
              <a:t>Opinion-Based Estimation</a:t>
            </a:r>
            <a:endParaRPr lang="en-US" dirty="0"/>
          </a:p>
        </p:txBody>
      </p:sp>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22</a:t>
            </a:fld>
            <a:endParaRPr lang="en-US"/>
          </a:p>
        </p:txBody>
      </p:sp>
    </p:spTree>
    <p:extLst>
      <p:ext uri="{BB962C8B-B14F-4D97-AF65-F5344CB8AC3E}">
        <p14:creationId xmlns:p14="http://schemas.microsoft.com/office/powerpoint/2010/main" val="20099437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Story Points</a:t>
            </a:r>
            <a:endParaRPr lang="en-US" dirty="0"/>
          </a:p>
        </p:txBody>
      </p:sp>
      <p:sp>
        <p:nvSpPr>
          <p:cNvPr id="3" name="Content Placeholder 2"/>
          <p:cNvSpPr>
            <a:spLocks noGrp="1"/>
          </p:cNvSpPr>
          <p:nvPr>
            <p:ph sz="half" idx="1"/>
          </p:nvPr>
        </p:nvSpPr>
        <p:spPr/>
        <p:txBody>
          <a:bodyPr>
            <a:normAutofit/>
          </a:bodyPr>
          <a:lstStyle/>
          <a:p>
            <a:r>
              <a:rPr lang="en-US" dirty="0" smtClean="0"/>
              <a:t>Don’t normalize!</a:t>
            </a:r>
          </a:p>
          <a:p>
            <a:r>
              <a:rPr lang="en-US" dirty="0" smtClean="0"/>
              <a:t>If it uses story point as a unit, don’t compare it</a:t>
            </a:r>
          </a:p>
          <a:p>
            <a:r>
              <a:rPr lang="en-US" dirty="0" smtClean="0"/>
              <a:t>Be careful with story point math</a:t>
            </a:r>
          </a:p>
          <a:p>
            <a:pPr lvl="1"/>
            <a:r>
              <a:rPr lang="en-US" dirty="0" smtClean="0"/>
              <a:t>Story points aren’t precise</a:t>
            </a:r>
          </a:p>
          <a:p>
            <a:pPr lvl="1"/>
            <a:r>
              <a:rPr lang="en-US" dirty="0" smtClean="0"/>
              <a:t>Larger values have higher uncertainty</a:t>
            </a:r>
            <a:endParaRPr lang="en-US" dirty="0"/>
          </a:p>
        </p:txBody>
      </p:sp>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23</a:t>
            </a:fld>
            <a:endParaRPr lang="en-US"/>
          </a:p>
        </p:txBody>
      </p:sp>
      <p:pic>
        <p:nvPicPr>
          <p:cNvPr id="10" name="Content Placeholder 9"/>
          <p:cNvPicPr>
            <a:picLocks noGrp="1" noChangeAspect="1"/>
          </p:cNvPicPr>
          <p:nvPr>
            <p:ph sz="half" idx="2"/>
          </p:nvPr>
        </p:nvPicPr>
        <p:blipFill rotWithShape="1">
          <a:blip r:embed="rId3"/>
          <a:srcRect l="-14503" t="-53153" r="-14609" b="-64021"/>
          <a:stretch/>
        </p:blipFill>
        <p:spPr/>
      </p:pic>
    </p:spTree>
    <p:extLst>
      <p:ext uri="{BB962C8B-B14F-4D97-AF65-F5344CB8AC3E}">
        <p14:creationId xmlns:p14="http://schemas.microsoft.com/office/powerpoint/2010/main" val="357818426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Story Point Values</a:t>
            </a:r>
            <a:endParaRPr lang="en-US" dirty="0"/>
          </a:p>
        </p:txBody>
      </p:sp>
      <p:sp>
        <p:nvSpPr>
          <p:cNvPr id="3" name="Content Placeholder 2"/>
          <p:cNvSpPr>
            <a:spLocks noGrp="1"/>
          </p:cNvSpPr>
          <p:nvPr>
            <p:ph idx="1"/>
          </p:nvPr>
        </p:nvSpPr>
        <p:spPr/>
        <p:txBody>
          <a:bodyPr/>
          <a:lstStyle/>
          <a:p>
            <a:r>
              <a:rPr lang="en-US" dirty="0" smtClean="0"/>
              <a:t>Fibonacci-like</a:t>
            </a:r>
          </a:p>
          <a:p>
            <a:pPr lvl="1"/>
            <a:r>
              <a:rPr lang="en-US" dirty="0" smtClean="0"/>
              <a:t>0, ½, 1, 2, 3, 5, 8, 13, 20, 40, 100, ∞, ?</a:t>
            </a:r>
          </a:p>
          <a:p>
            <a:r>
              <a:rPr lang="en-US" dirty="0" smtClean="0"/>
              <a:t>Powers of 2</a:t>
            </a:r>
          </a:p>
          <a:p>
            <a:pPr lvl="1"/>
            <a:r>
              <a:rPr lang="en-US" dirty="0" smtClean="0"/>
              <a:t>0, 1, 2, 4, 8, 16, 32, 64, ∞, ?</a:t>
            </a:r>
            <a:endParaRPr lang="en-US" dirty="0"/>
          </a:p>
        </p:txBody>
      </p:sp>
      <p:sp>
        <p:nvSpPr>
          <p:cNvPr id="5" name="Date Placeholder 4"/>
          <p:cNvSpPr>
            <a:spLocks noGrp="1"/>
          </p:cNvSpPr>
          <p:nvPr>
            <p:ph type="dt" sz="half" idx="10"/>
          </p:nvPr>
        </p:nvSpPr>
        <p:spPr/>
        <p:txBody>
          <a:bodyPr/>
          <a:lstStyle/>
          <a:p>
            <a:r>
              <a:rPr lang="en-US" smtClean="0"/>
              <a:t>Agile Estimation Workshop</a:t>
            </a:r>
            <a:endParaRPr lang="en-US"/>
          </a:p>
        </p:txBody>
      </p:sp>
      <p:sp>
        <p:nvSpPr>
          <p:cNvPr id="6" name="Footer Placeholder 5"/>
          <p:cNvSpPr>
            <a:spLocks noGrp="1"/>
          </p:cNvSpPr>
          <p:nvPr>
            <p:ph type="ftr" sz="quarter" idx="11"/>
          </p:nvPr>
        </p:nvSpPr>
        <p:spPr/>
        <p:txBody>
          <a:bodyPr/>
          <a:lstStyle/>
          <a:p>
            <a:r>
              <a:rPr lang="en-US" smtClean="0"/>
              <a:t>Copyright 2015, Stephen Vance</a:t>
            </a:r>
            <a:endParaRPr lang="en-US"/>
          </a:p>
        </p:txBody>
      </p:sp>
      <p:sp>
        <p:nvSpPr>
          <p:cNvPr id="7" name="Slide Number Placeholder 6"/>
          <p:cNvSpPr>
            <a:spLocks noGrp="1"/>
          </p:cNvSpPr>
          <p:nvPr>
            <p:ph type="sldNum" sz="quarter" idx="12"/>
          </p:nvPr>
        </p:nvSpPr>
        <p:spPr/>
        <p:txBody>
          <a:bodyPr/>
          <a:lstStyle/>
          <a:p>
            <a:fld id="{CF396E33-E00F-E244-98D7-44257FFFC797}" type="slidenum">
              <a:rPr lang="en-US" smtClean="0"/>
              <a:t>24</a:t>
            </a:fld>
            <a:endParaRPr lang="en-US"/>
          </a:p>
        </p:txBody>
      </p:sp>
    </p:spTree>
    <p:extLst>
      <p:ext uri="{BB962C8B-B14F-4D97-AF65-F5344CB8AC3E}">
        <p14:creationId xmlns:p14="http://schemas.microsoft.com/office/powerpoint/2010/main" val="23573391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a:t>
            </a:r>
            <a:r>
              <a:rPr lang="en-US" i="1" dirty="0" smtClean="0"/>
              <a:t>Are</a:t>
            </a:r>
            <a:r>
              <a:rPr lang="en-US" dirty="0" smtClean="0"/>
              <a:t> Story Points?</a:t>
            </a:r>
            <a:endParaRPr lang="en-US" dirty="0"/>
          </a:p>
        </p:txBody>
      </p:sp>
      <p:sp>
        <p:nvSpPr>
          <p:cNvPr id="3" name="Content Placeholder 2"/>
          <p:cNvSpPr>
            <a:spLocks noGrp="1"/>
          </p:cNvSpPr>
          <p:nvPr>
            <p:ph idx="1"/>
          </p:nvPr>
        </p:nvSpPr>
        <p:spPr/>
        <p:txBody>
          <a:bodyPr/>
          <a:lstStyle/>
          <a:p>
            <a:r>
              <a:rPr lang="en-US" dirty="0" smtClean="0"/>
              <a:t>Duration</a:t>
            </a:r>
          </a:p>
          <a:p>
            <a:r>
              <a:rPr lang="en-US" dirty="0" smtClean="0"/>
              <a:t>Size</a:t>
            </a:r>
          </a:p>
          <a:p>
            <a:r>
              <a:rPr lang="en-US" dirty="0" smtClean="0"/>
              <a:t>Complexity</a:t>
            </a:r>
          </a:p>
          <a:p>
            <a:r>
              <a:rPr lang="en-US" dirty="0" smtClean="0"/>
              <a:t>Risk</a:t>
            </a:r>
          </a:p>
          <a:p>
            <a:r>
              <a:rPr lang="en-US" dirty="0" smtClean="0"/>
              <a:t>Repetition</a:t>
            </a:r>
          </a:p>
          <a:p>
            <a:r>
              <a:rPr lang="en-US" dirty="0" smtClean="0"/>
              <a:t>Effort</a:t>
            </a:r>
          </a:p>
          <a:p>
            <a:r>
              <a:rPr lang="en-US" dirty="0" smtClean="0"/>
              <a:t>Function Points</a:t>
            </a:r>
            <a:endParaRPr lang="en-US" dirty="0"/>
          </a:p>
        </p:txBody>
      </p:sp>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25</a:t>
            </a:fld>
            <a:endParaRPr lang="en-US"/>
          </a:p>
        </p:txBody>
      </p:sp>
    </p:spTree>
    <p:extLst>
      <p:ext uri="{BB962C8B-B14F-4D97-AF65-F5344CB8AC3E}">
        <p14:creationId xmlns:p14="http://schemas.microsoft.com/office/powerpoint/2010/main" val="400168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Consensus-Based Estimation</a:t>
            </a:r>
            <a:endParaRPr lang="en-US" dirty="0"/>
          </a:p>
        </p:txBody>
      </p:sp>
      <p:sp>
        <p:nvSpPr>
          <p:cNvPr id="3" name="Text Placeholder 2"/>
          <p:cNvSpPr>
            <a:spLocks noGrp="1"/>
          </p:cNvSpPr>
          <p:nvPr>
            <p:ph type="body" idx="1"/>
          </p:nvPr>
        </p:nvSpPr>
        <p:spPr/>
        <p:txBody>
          <a:bodyPr/>
          <a:lstStyle/>
          <a:p>
            <a:r>
              <a:rPr lang="en-US" dirty="0" smtClean="0"/>
              <a:t>Opinion-Based Estimation</a:t>
            </a:r>
            <a:endParaRPr lang="en-US" dirty="0"/>
          </a:p>
        </p:txBody>
      </p:sp>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26</a:t>
            </a:fld>
            <a:endParaRPr lang="en-US"/>
          </a:p>
        </p:txBody>
      </p:sp>
    </p:spTree>
    <p:extLst>
      <p:ext uri="{BB962C8B-B14F-4D97-AF65-F5344CB8AC3E}">
        <p14:creationId xmlns:p14="http://schemas.microsoft.com/office/powerpoint/2010/main" val="16762992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Consensus?</a:t>
            </a:r>
            <a:endParaRPr lang="en-US" dirty="0"/>
          </a:p>
        </p:txBody>
      </p:sp>
      <p:sp>
        <p:nvSpPr>
          <p:cNvPr id="3" name="Content Placeholder 2"/>
          <p:cNvSpPr>
            <a:spLocks noGrp="1"/>
          </p:cNvSpPr>
          <p:nvPr>
            <p:ph sz="half" idx="1"/>
          </p:nvPr>
        </p:nvSpPr>
        <p:spPr/>
        <p:txBody>
          <a:bodyPr/>
          <a:lstStyle/>
          <a:p>
            <a:r>
              <a:rPr lang="en-US" dirty="0" smtClean="0"/>
              <a:t>General agreement</a:t>
            </a:r>
          </a:p>
          <a:p>
            <a:r>
              <a:rPr lang="en-US" dirty="0" smtClean="0"/>
              <a:t>Many thresholds of agreement</a:t>
            </a:r>
          </a:p>
          <a:p>
            <a:pPr lvl="1"/>
            <a:r>
              <a:rPr lang="en-US" dirty="0" smtClean="0"/>
              <a:t>Majority</a:t>
            </a:r>
          </a:p>
          <a:p>
            <a:pPr lvl="1"/>
            <a:r>
              <a:rPr lang="en-US" dirty="0" smtClean="0"/>
              <a:t>Plurality</a:t>
            </a:r>
          </a:p>
          <a:p>
            <a:pPr lvl="1"/>
            <a:r>
              <a:rPr lang="en-US" dirty="0" smtClean="0"/>
              <a:t>Unanimous</a:t>
            </a:r>
          </a:p>
          <a:p>
            <a:r>
              <a:rPr lang="en-US" dirty="0" smtClean="0"/>
              <a:t>Many ways to reach agreement</a:t>
            </a:r>
            <a:endParaRPr lang="en-US" dirty="0"/>
          </a:p>
        </p:txBody>
      </p:sp>
      <p:graphicFrame>
        <p:nvGraphicFramePr>
          <p:cNvPr id="8" name="Content Placeholder 7"/>
          <p:cNvGraphicFramePr>
            <a:graphicFrameLocks noGrp="1"/>
          </p:cNvGraphicFramePr>
          <p:nvPr>
            <p:ph sz="half" idx="2"/>
            <p:extLst>
              <p:ext uri="{D42A27DB-BD31-4B8C-83A1-F6EECF244321}">
                <p14:modId xmlns:p14="http://schemas.microsoft.com/office/powerpoint/2010/main" val="1268606691"/>
              </p:ext>
            </p:extLst>
          </p:nvPr>
        </p:nvGraphicFramePr>
        <p:xfrm>
          <a:off x="4648200" y="1600200"/>
          <a:ext cx="4038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Date Placeholder 4"/>
          <p:cNvSpPr>
            <a:spLocks noGrp="1"/>
          </p:cNvSpPr>
          <p:nvPr>
            <p:ph type="dt" sz="half" idx="10"/>
          </p:nvPr>
        </p:nvSpPr>
        <p:spPr/>
        <p:txBody>
          <a:bodyPr/>
          <a:lstStyle/>
          <a:p>
            <a:r>
              <a:rPr lang="en-US" smtClean="0"/>
              <a:t>Agile Estimation Workshop</a:t>
            </a:r>
            <a:endParaRPr lang="en-US"/>
          </a:p>
        </p:txBody>
      </p:sp>
      <p:sp>
        <p:nvSpPr>
          <p:cNvPr id="6" name="Footer Placeholder 5"/>
          <p:cNvSpPr>
            <a:spLocks noGrp="1"/>
          </p:cNvSpPr>
          <p:nvPr>
            <p:ph type="ftr" sz="quarter" idx="11"/>
          </p:nvPr>
        </p:nvSpPr>
        <p:spPr/>
        <p:txBody>
          <a:bodyPr/>
          <a:lstStyle/>
          <a:p>
            <a:r>
              <a:rPr lang="en-US" smtClean="0"/>
              <a:t>Copyright 2015, Stephen Vance</a:t>
            </a:r>
            <a:endParaRPr lang="en-US"/>
          </a:p>
        </p:txBody>
      </p:sp>
      <p:sp>
        <p:nvSpPr>
          <p:cNvPr id="7" name="Slide Number Placeholder 6"/>
          <p:cNvSpPr>
            <a:spLocks noGrp="1"/>
          </p:cNvSpPr>
          <p:nvPr>
            <p:ph type="sldNum" sz="quarter" idx="12"/>
          </p:nvPr>
        </p:nvSpPr>
        <p:spPr/>
        <p:txBody>
          <a:bodyPr/>
          <a:lstStyle/>
          <a:p>
            <a:fld id="{CF396E33-E00F-E244-98D7-44257FFFC797}" type="slidenum">
              <a:rPr lang="en-US" smtClean="0"/>
              <a:t>27</a:t>
            </a:fld>
            <a:endParaRPr lang="en-US"/>
          </a:p>
        </p:txBody>
      </p:sp>
    </p:spTree>
    <p:extLst>
      <p:ext uri="{BB962C8B-B14F-4D97-AF65-F5344CB8AC3E}">
        <p14:creationId xmlns:p14="http://schemas.microsoft.com/office/powerpoint/2010/main" val="10212263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Consensus?</a:t>
            </a:r>
            <a:endParaRPr lang="en-US" dirty="0"/>
          </a:p>
        </p:txBody>
      </p:sp>
      <p:sp>
        <p:nvSpPr>
          <p:cNvPr id="3" name="Content Placeholder 2"/>
          <p:cNvSpPr>
            <a:spLocks noGrp="1"/>
          </p:cNvSpPr>
          <p:nvPr>
            <p:ph idx="1"/>
          </p:nvPr>
        </p:nvSpPr>
        <p:spPr/>
        <p:txBody>
          <a:bodyPr/>
          <a:lstStyle/>
          <a:p>
            <a:r>
              <a:rPr lang="en-US" dirty="0"/>
              <a:t>Produces a number</a:t>
            </a:r>
          </a:p>
          <a:p>
            <a:r>
              <a:rPr lang="en-US" dirty="0"/>
              <a:t>Stimulates conversation about the work</a:t>
            </a:r>
          </a:p>
          <a:p>
            <a:r>
              <a:rPr lang="en-US" dirty="0"/>
              <a:t>Facilitates common understanding of the </a:t>
            </a:r>
            <a:r>
              <a:rPr lang="en-US" dirty="0" smtClean="0"/>
              <a:t>work</a:t>
            </a:r>
            <a:endParaRPr lang="en-US" dirty="0"/>
          </a:p>
        </p:txBody>
      </p:sp>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28</a:t>
            </a:fld>
            <a:endParaRPr lang="en-US"/>
          </a:p>
        </p:txBody>
      </p:sp>
    </p:spTree>
    <p:extLst>
      <p:ext uri="{BB962C8B-B14F-4D97-AF65-F5344CB8AC3E}">
        <p14:creationId xmlns:p14="http://schemas.microsoft.com/office/powerpoint/2010/main" val="26829134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Poker</a:t>
            </a:r>
            <a:endParaRPr lang="en-US" dirty="0"/>
          </a:p>
        </p:txBody>
      </p:sp>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29</a:t>
            </a:fld>
            <a:endParaRPr lang="en-US"/>
          </a:p>
        </p:txBody>
      </p:sp>
      <p:sp>
        <p:nvSpPr>
          <p:cNvPr id="9" name="Process 8"/>
          <p:cNvSpPr/>
          <p:nvPr/>
        </p:nvSpPr>
        <p:spPr>
          <a:xfrm>
            <a:off x="889519" y="1612320"/>
            <a:ext cx="1828800" cy="114300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Team discusses and refines user story</a:t>
            </a:r>
          </a:p>
        </p:txBody>
      </p:sp>
      <p:sp>
        <p:nvSpPr>
          <p:cNvPr id="10" name="Process 9"/>
          <p:cNvSpPr/>
          <p:nvPr/>
        </p:nvSpPr>
        <p:spPr>
          <a:xfrm>
            <a:off x="3653584" y="1612321"/>
            <a:ext cx="1828800" cy="114300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Team secretly votes on story point value</a:t>
            </a:r>
          </a:p>
        </p:txBody>
      </p:sp>
      <p:sp>
        <p:nvSpPr>
          <p:cNvPr id="11" name="Process 10"/>
          <p:cNvSpPr/>
          <p:nvPr/>
        </p:nvSpPr>
        <p:spPr>
          <a:xfrm>
            <a:off x="6417650" y="1612321"/>
            <a:ext cx="1828800" cy="114300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Team reveals user story value</a:t>
            </a:r>
          </a:p>
        </p:txBody>
      </p:sp>
      <p:sp>
        <p:nvSpPr>
          <p:cNvPr id="12" name="Decision 11"/>
          <p:cNvSpPr/>
          <p:nvPr/>
        </p:nvSpPr>
        <p:spPr>
          <a:xfrm>
            <a:off x="6417650" y="3269680"/>
            <a:ext cx="1828800" cy="1143000"/>
          </a:xfrm>
          <a:prstGeom prst="flowChartDecision">
            <a:avLst/>
          </a:prstGeom>
        </p:spPr>
        <p:style>
          <a:lnRef idx="1">
            <a:schemeClr val="accent1"/>
          </a:lnRef>
          <a:fillRef idx="3">
            <a:schemeClr val="accent1"/>
          </a:fillRef>
          <a:effectRef idx="2">
            <a:schemeClr val="accent1"/>
          </a:effectRef>
          <a:fontRef idx="minor">
            <a:schemeClr val="lt1"/>
          </a:fontRef>
        </p:style>
        <p:txBody>
          <a:bodyPr wrap="none" lIns="91440" rIns="91440" rtlCol="0" anchor="ctr">
            <a:noAutofit/>
          </a:bodyPr>
          <a:lstStyle/>
          <a:p>
            <a:pPr algn="ctr"/>
            <a:r>
              <a:rPr lang="en-US" b="1" dirty="0" smtClean="0">
                <a:solidFill>
                  <a:schemeClr val="tx1"/>
                </a:solidFill>
              </a:rPr>
              <a:t>Agreement?</a:t>
            </a:r>
            <a:endParaRPr lang="en-US" b="1" dirty="0">
              <a:solidFill>
                <a:schemeClr val="tx1"/>
              </a:solidFill>
            </a:endParaRPr>
          </a:p>
        </p:txBody>
      </p:sp>
      <p:sp>
        <p:nvSpPr>
          <p:cNvPr id="13" name="Process 12"/>
          <p:cNvSpPr/>
          <p:nvPr/>
        </p:nvSpPr>
        <p:spPr>
          <a:xfrm>
            <a:off x="6417650" y="4918032"/>
            <a:ext cx="1828800" cy="114300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Assign story point value to story</a:t>
            </a:r>
          </a:p>
        </p:txBody>
      </p:sp>
      <p:sp>
        <p:nvSpPr>
          <p:cNvPr id="14" name="Process 13"/>
          <p:cNvSpPr/>
          <p:nvPr/>
        </p:nvSpPr>
        <p:spPr>
          <a:xfrm>
            <a:off x="3653584" y="3269680"/>
            <a:ext cx="1828800" cy="114300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Team discusses differences</a:t>
            </a:r>
          </a:p>
        </p:txBody>
      </p:sp>
      <p:cxnSp>
        <p:nvCxnSpPr>
          <p:cNvPr id="17" name="Straight Arrow Connector 16"/>
          <p:cNvCxnSpPr>
            <a:stCxn id="9" idx="3"/>
            <a:endCxn id="10" idx="1"/>
          </p:cNvCxnSpPr>
          <p:nvPr/>
        </p:nvCxnSpPr>
        <p:spPr>
          <a:xfrm>
            <a:off x="2718319" y="2183820"/>
            <a:ext cx="93526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0" idx="3"/>
            <a:endCxn id="11" idx="1"/>
          </p:cNvCxnSpPr>
          <p:nvPr/>
        </p:nvCxnSpPr>
        <p:spPr>
          <a:xfrm>
            <a:off x="5482384" y="2183821"/>
            <a:ext cx="93526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1" idx="2"/>
            <a:endCxn id="12" idx="0"/>
          </p:cNvCxnSpPr>
          <p:nvPr/>
        </p:nvCxnSpPr>
        <p:spPr>
          <a:xfrm>
            <a:off x="7332050" y="2755321"/>
            <a:ext cx="0" cy="5143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2" idx="1"/>
            <a:endCxn id="14" idx="3"/>
          </p:cNvCxnSpPr>
          <p:nvPr/>
        </p:nvCxnSpPr>
        <p:spPr>
          <a:xfrm flipH="1">
            <a:off x="5482384" y="3841180"/>
            <a:ext cx="93526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4" idx="0"/>
            <a:endCxn id="10" idx="2"/>
          </p:cNvCxnSpPr>
          <p:nvPr/>
        </p:nvCxnSpPr>
        <p:spPr>
          <a:xfrm flipV="1">
            <a:off x="4567984" y="2755321"/>
            <a:ext cx="0" cy="5143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2" idx="2"/>
            <a:endCxn id="13" idx="0"/>
          </p:cNvCxnSpPr>
          <p:nvPr/>
        </p:nvCxnSpPr>
        <p:spPr>
          <a:xfrm>
            <a:off x="7332050" y="4412680"/>
            <a:ext cx="0" cy="5053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7332050" y="4439702"/>
            <a:ext cx="505267" cy="369332"/>
          </a:xfrm>
          <a:prstGeom prst="rect">
            <a:avLst/>
          </a:prstGeom>
          <a:noFill/>
        </p:spPr>
        <p:txBody>
          <a:bodyPr wrap="none" rtlCol="0">
            <a:spAutoFit/>
          </a:bodyPr>
          <a:lstStyle/>
          <a:p>
            <a:r>
              <a:rPr lang="en-US" dirty="0" smtClean="0"/>
              <a:t>Yes</a:t>
            </a:r>
            <a:endParaRPr lang="en-US" dirty="0"/>
          </a:p>
        </p:txBody>
      </p:sp>
      <p:sp>
        <p:nvSpPr>
          <p:cNvPr id="29" name="TextBox 28"/>
          <p:cNvSpPr txBox="1"/>
          <p:nvPr/>
        </p:nvSpPr>
        <p:spPr>
          <a:xfrm>
            <a:off x="5792101" y="3850188"/>
            <a:ext cx="455398" cy="369332"/>
          </a:xfrm>
          <a:prstGeom prst="rect">
            <a:avLst/>
          </a:prstGeom>
          <a:noFill/>
        </p:spPr>
        <p:txBody>
          <a:bodyPr wrap="none" rtlCol="0">
            <a:spAutoFit/>
          </a:bodyPr>
          <a:lstStyle/>
          <a:p>
            <a:r>
              <a:rPr lang="en-US" dirty="0" smtClean="0"/>
              <a:t>No</a:t>
            </a:r>
            <a:endParaRPr lang="en-US" dirty="0"/>
          </a:p>
        </p:txBody>
      </p:sp>
    </p:spTree>
    <p:extLst>
      <p:ext uri="{BB962C8B-B14F-4D97-AF65-F5344CB8AC3E}">
        <p14:creationId xmlns:p14="http://schemas.microsoft.com/office/powerpoint/2010/main" val="258144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idx="1"/>
          </p:nvPr>
        </p:nvSpPr>
        <p:spPr/>
        <p:txBody>
          <a:bodyPr/>
          <a:lstStyle/>
          <a:p>
            <a:r>
              <a:rPr lang="en-US" dirty="0" smtClean="0"/>
              <a:t>Morning 9a-12p</a:t>
            </a:r>
            <a:endParaRPr lang="en-US" dirty="0"/>
          </a:p>
        </p:txBody>
      </p:sp>
      <p:sp>
        <p:nvSpPr>
          <p:cNvPr id="4" name="Content Placeholder 3"/>
          <p:cNvSpPr>
            <a:spLocks noGrp="1"/>
          </p:cNvSpPr>
          <p:nvPr>
            <p:ph sz="half" idx="2"/>
          </p:nvPr>
        </p:nvSpPr>
        <p:spPr/>
        <p:txBody>
          <a:bodyPr>
            <a:normAutofit fontScale="92500" lnSpcReduction="20000"/>
          </a:bodyPr>
          <a:lstStyle/>
          <a:p>
            <a:pPr marL="0" indent="0">
              <a:buNone/>
            </a:pPr>
            <a:r>
              <a:rPr lang="en-US" dirty="0" smtClean="0"/>
              <a:t>Opinion-based Estimation</a:t>
            </a:r>
          </a:p>
          <a:p>
            <a:r>
              <a:rPr lang="en-US" dirty="0" smtClean="0"/>
              <a:t>Estimation Overview</a:t>
            </a:r>
          </a:p>
          <a:p>
            <a:r>
              <a:rPr lang="en-US" dirty="0" smtClean="0"/>
              <a:t>Absolute Opinions</a:t>
            </a:r>
          </a:p>
          <a:p>
            <a:r>
              <a:rPr lang="en-US" dirty="0" smtClean="0"/>
              <a:t>Relative Opinions</a:t>
            </a:r>
          </a:p>
          <a:p>
            <a:r>
              <a:rPr lang="en-US" dirty="0" smtClean="0"/>
              <a:t>Story Points</a:t>
            </a:r>
          </a:p>
          <a:p>
            <a:r>
              <a:rPr lang="en-US" dirty="0" smtClean="0"/>
              <a:t>Consensus-based Estimation</a:t>
            </a:r>
          </a:p>
          <a:p>
            <a:r>
              <a:rPr lang="en-US" dirty="0" smtClean="0"/>
              <a:t>Story Point Velocity</a:t>
            </a:r>
          </a:p>
          <a:p>
            <a:r>
              <a:rPr lang="en-US" dirty="0" smtClean="0"/>
              <a:t>Team Strength</a:t>
            </a:r>
          </a:p>
          <a:p>
            <a:r>
              <a:rPr lang="en-US" dirty="0" smtClean="0"/>
              <a:t>Visualization</a:t>
            </a:r>
          </a:p>
          <a:p>
            <a:r>
              <a:rPr lang="en-US" dirty="0" smtClean="0"/>
              <a:t>Other Opinions</a:t>
            </a:r>
          </a:p>
          <a:p>
            <a:r>
              <a:rPr lang="en-US" dirty="0" smtClean="0"/>
              <a:t>Confidence Factors</a:t>
            </a:r>
          </a:p>
        </p:txBody>
      </p:sp>
      <p:sp>
        <p:nvSpPr>
          <p:cNvPr id="5" name="Text Placeholder 4"/>
          <p:cNvSpPr>
            <a:spLocks noGrp="1"/>
          </p:cNvSpPr>
          <p:nvPr>
            <p:ph type="body" sz="quarter" idx="3"/>
          </p:nvPr>
        </p:nvSpPr>
        <p:spPr/>
        <p:txBody>
          <a:bodyPr/>
          <a:lstStyle/>
          <a:p>
            <a:r>
              <a:rPr lang="en-US" dirty="0" smtClean="0"/>
              <a:t>Afternoon 2p-5p</a:t>
            </a:r>
            <a:endParaRPr lang="en-US" dirty="0"/>
          </a:p>
        </p:txBody>
      </p:sp>
      <p:sp>
        <p:nvSpPr>
          <p:cNvPr id="6" name="Content Placeholder 5"/>
          <p:cNvSpPr>
            <a:spLocks noGrp="1"/>
          </p:cNvSpPr>
          <p:nvPr>
            <p:ph sz="quarter" idx="4"/>
          </p:nvPr>
        </p:nvSpPr>
        <p:spPr/>
        <p:txBody>
          <a:bodyPr>
            <a:normAutofit/>
          </a:bodyPr>
          <a:lstStyle/>
          <a:p>
            <a:pPr marL="0" indent="0">
              <a:lnSpc>
                <a:spcPct val="80000"/>
              </a:lnSpc>
              <a:buNone/>
            </a:pPr>
            <a:r>
              <a:rPr lang="en-US" sz="2200" dirty="0" smtClean="0"/>
              <a:t>Empirical Estimation</a:t>
            </a:r>
          </a:p>
          <a:p>
            <a:pPr>
              <a:lnSpc>
                <a:spcPct val="80000"/>
              </a:lnSpc>
            </a:pPr>
            <a:r>
              <a:rPr lang="en-US" sz="2200" dirty="0" smtClean="0"/>
              <a:t>Cycle Time</a:t>
            </a:r>
          </a:p>
          <a:p>
            <a:pPr>
              <a:lnSpc>
                <a:spcPct val="80000"/>
              </a:lnSpc>
            </a:pPr>
            <a:r>
              <a:rPr lang="en-US" sz="2200" dirty="0" smtClean="0"/>
              <a:t>Queuing Theory</a:t>
            </a:r>
          </a:p>
          <a:p>
            <a:pPr>
              <a:lnSpc>
                <a:spcPct val="80000"/>
              </a:lnSpc>
            </a:pPr>
            <a:r>
              <a:rPr lang="en-US" sz="2200" dirty="0" smtClean="0"/>
              <a:t>Velocity</a:t>
            </a:r>
          </a:p>
          <a:p>
            <a:pPr>
              <a:lnSpc>
                <a:spcPct val="80000"/>
              </a:lnSpc>
            </a:pPr>
            <a:r>
              <a:rPr lang="en-US" sz="2200" dirty="0" smtClean="0"/>
              <a:t>Statistics</a:t>
            </a:r>
          </a:p>
          <a:p>
            <a:pPr>
              <a:lnSpc>
                <a:spcPct val="80000"/>
              </a:lnSpc>
            </a:pPr>
            <a:r>
              <a:rPr lang="en-US" sz="2200" dirty="0" smtClean="0"/>
              <a:t>Drawing Conclusions</a:t>
            </a:r>
          </a:p>
          <a:p>
            <a:pPr>
              <a:lnSpc>
                <a:spcPct val="80000"/>
              </a:lnSpc>
            </a:pPr>
            <a:r>
              <a:rPr lang="en-US" sz="2200" dirty="0" smtClean="0"/>
              <a:t>Cycle Time Forecasting</a:t>
            </a:r>
          </a:p>
          <a:p>
            <a:pPr>
              <a:lnSpc>
                <a:spcPct val="80000"/>
              </a:lnSpc>
            </a:pPr>
            <a:r>
              <a:rPr lang="en-US" sz="2200" dirty="0" smtClean="0"/>
              <a:t>Bayesian Inference</a:t>
            </a:r>
          </a:p>
          <a:p>
            <a:pPr>
              <a:lnSpc>
                <a:spcPct val="80000"/>
              </a:lnSpc>
            </a:pPr>
            <a:r>
              <a:rPr lang="en-US" sz="2200" dirty="0" smtClean="0"/>
              <a:t>Monte Carlo Simulation</a:t>
            </a:r>
          </a:p>
          <a:p>
            <a:pPr>
              <a:lnSpc>
                <a:spcPct val="80000"/>
              </a:lnSpc>
            </a:pPr>
            <a:r>
              <a:rPr lang="en-US" sz="2200" dirty="0" smtClean="0"/>
              <a:t>Subjectivity in Estimation</a:t>
            </a:r>
          </a:p>
        </p:txBody>
      </p:sp>
      <p:sp>
        <p:nvSpPr>
          <p:cNvPr id="7" name="Date Placeholder 6"/>
          <p:cNvSpPr>
            <a:spLocks noGrp="1"/>
          </p:cNvSpPr>
          <p:nvPr>
            <p:ph type="dt" sz="half" idx="10"/>
          </p:nvPr>
        </p:nvSpPr>
        <p:spPr/>
        <p:txBody>
          <a:bodyPr/>
          <a:lstStyle/>
          <a:p>
            <a:r>
              <a:rPr lang="en-US" smtClean="0"/>
              <a:t>Agile Estimation Workshop</a:t>
            </a:r>
            <a:endParaRPr lang="en-US"/>
          </a:p>
        </p:txBody>
      </p:sp>
      <p:sp>
        <p:nvSpPr>
          <p:cNvPr id="8" name="Footer Placeholder 7"/>
          <p:cNvSpPr>
            <a:spLocks noGrp="1"/>
          </p:cNvSpPr>
          <p:nvPr>
            <p:ph type="ftr" sz="quarter" idx="11"/>
          </p:nvPr>
        </p:nvSpPr>
        <p:spPr/>
        <p:txBody>
          <a:bodyPr/>
          <a:lstStyle/>
          <a:p>
            <a:r>
              <a:rPr lang="en-US" smtClean="0"/>
              <a:t>Copyright 2015, Stephen Vance</a:t>
            </a:r>
            <a:endParaRPr lang="en-US"/>
          </a:p>
        </p:txBody>
      </p:sp>
      <p:sp>
        <p:nvSpPr>
          <p:cNvPr id="9" name="Slide Number Placeholder 8"/>
          <p:cNvSpPr>
            <a:spLocks noGrp="1"/>
          </p:cNvSpPr>
          <p:nvPr>
            <p:ph type="sldNum" sz="quarter" idx="12"/>
          </p:nvPr>
        </p:nvSpPr>
        <p:spPr/>
        <p:txBody>
          <a:bodyPr/>
          <a:lstStyle/>
          <a:p>
            <a:fld id="{CF396E33-E00F-E244-98D7-44257FFFC797}" type="slidenum">
              <a:rPr lang="en-US" smtClean="0"/>
              <a:t>3</a:t>
            </a:fld>
            <a:endParaRPr lang="en-US"/>
          </a:p>
        </p:txBody>
      </p:sp>
    </p:spTree>
    <p:extLst>
      <p:ext uri="{BB962C8B-B14F-4D97-AF65-F5344CB8AC3E}">
        <p14:creationId xmlns:p14="http://schemas.microsoft.com/office/powerpoint/2010/main" val="9075834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Poker Game</a:t>
            </a:r>
            <a:endParaRPr lang="en-US" dirty="0"/>
          </a:p>
        </p:txBody>
      </p:sp>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30</a:t>
            </a:fld>
            <a:endParaRPr lang="en-US"/>
          </a:p>
        </p:txBody>
      </p:sp>
    </p:spTree>
    <p:extLst>
      <p:ext uri="{BB962C8B-B14F-4D97-AF65-F5344CB8AC3E}">
        <p14:creationId xmlns:p14="http://schemas.microsoft.com/office/powerpoint/2010/main" val="39022722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Story Point Velocity</a:t>
            </a:r>
            <a:endParaRPr lang="en-US" dirty="0"/>
          </a:p>
        </p:txBody>
      </p:sp>
      <p:sp>
        <p:nvSpPr>
          <p:cNvPr id="3" name="Text Placeholder 2"/>
          <p:cNvSpPr>
            <a:spLocks noGrp="1"/>
          </p:cNvSpPr>
          <p:nvPr>
            <p:ph type="body" idx="1"/>
          </p:nvPr>
        </p:nvSpPr>
        <p:spPr/>
        <p:txBody>
          <a:bodyPr/>
          <a:lstStyle/>
          <a:p>
            <a:r>
              <a:rPr lang="en-US" dirty="0" smtClean="0"/>
              <a:t>Opinion-Based Estimation</a:t>
            </a:r>
            <a:endParaRPr lang="en-US" dirty="0"/>
          </a:p>
        </p:txBody>
      </p:sp>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31</a:t>
            </a:fld>
            <a:endParaRPr lang="en-US"/>
          </a:p>
        </p:txBody>
      </p:sp>
    </p:spTree>
    <p:extLst>
      <p:ext uri="{BB962C8B-B14F-4D97-AF65-F5344CB8AC3E}">
        <p14:creationId xmlns:p14="http://schemas.microsoft.com/office/powerpoint/2010/main" val="31324137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Story Point Velocity</a:t>
            </a:r>
            <a:endParaRPr lang="en-US" dirty="0"/>
          </a:p>
        </p:txBody>
      </p:sp>
      <p:sp>
        <p:nvSpPr>
          <p:cNvPr id="3" name="Content Placeholder 2"/>
          <p:cNvSpPr>
            <a:spLocks noGrp="1"/>
          </p:cNvSpPr>
          <p:nvPr>
            <p:ph sz="half" idx="1"/>
          </p:nvPr>
        </p:nvSpPr>
        <p:spPr/>
        <p:txBody>
          <a:bodyPr/>
          <a:lstStyle/>
          <a:p>
            <a:r>
              <a:rPr lang="en-US" dirty="0" smtClean="0"/>
              <a:t>Story Points/Sprint</a:t>
            </a:r>
          </a:p>
          <a:p>
            <a:r>
              <a:rPr lang="en-US" dirty="0" smtClean="0"/>
              <a:t>Useful for predicting near-term capacity</a:t>
            </a:r>
          </a:p>
          <a:p>
            <a:r>
              <a:rPr lang="en-US" dirty="0" smtClean="0"/>
              <a:t>Any other use should be handled with care</a:t>
            </a:r>
          </a:p>
        </p:txBody>
      </p:sp>
      <p:pic>
        <p:nvPicPr>
          <p:cNvPr id="8" name="Content Placeholder 7"/>
          <p:cNvPicPr>
            <a:picLocks noGrp="1" noChangeAspect="1"/>
          </p:cNvPicPr>
          <p:nvPr>
            <p:ph sz="half" idx="2"/>
          </p:nvPr>
        </p:nvPicPr>
        <p:blipFill>
          <a:blip r:embed="rId2"/>
          <a:srcRect t="-31652" b="-31652"/>
          <a:stretch>
            <a:fillRect/>
          </a:stretch>
        </p:blipFill>
        <p:spPr/>
      </p:pic>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32</a:t>
            </a:fld>
            <a:endParaRPr lang="en-US"/>
          </a:p>
        </p:txBody>
      </p:sp>
    </p:spTree>
    <p:extLst>
      <p:ext uri="{BB962C8B-B14F-4D97-AF65-F5344CB8AC3E}">
        <p14:creationId xmlns:p14="http://schemas.microsoft.com/office/powerpoint/2010/main" val="187846382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Velocity</a:t>
            </a:r>
            <a:endParaRPr lang="en-US" dirty="0"/>
          </a:p>
        </p:txBody>
      </p:sp>
      <p:sp>
        <p:nvSpPr>
          <p:cNvPr id="3" name="Content Placeholder 2"/>
          <p:cNvSpPr>
            <a:spLocks noGrp="1"/>
          </p:cNvSpPr>
          <p:nvPr>
            <p:ph sz="half" idx="1"/>
          </p:nvPr>
        </p:nvSpPr>
        <p:spPr/>
        <p:txBody>
          <a:bodyPr/>
          <a:lstStyle/>
          <a:p>
            <a:r>
              <a:rPr lang="en-US" dirty="0" smtClean="0"/>
              <a:t>Capacity Planning</a:t>
            </a:r>
          </a:p>
          <a:p>
            <a:r>
              <a:rPr lang="en-US" dirty="0" smtClean="0"/>
              <a:t>Sliding average</a:t>
            </a:r>
          </a:p>
          <a:p>
            <a:pPr lvl="1"/>
            <a:r>
              <a:rPr lang="en-US" dirty="0" smtClean="0"/>
              <a:t>Story size</a:t>
            </a:r>
          </a:p>
          <a:p>
            <a:pPr lvl="1"/>
            <a:r>
              <a:rPr lang="en-US" dirty="0" smtClean="0"/>
              <a:t>Variation</a:t>
            </a:r>
            <a:endParaRPr lang="en-US" dirty="0"/>
          </a:p>
        </p:txBody>
      </p:sp>
      <p:sp>
        <p:nvSpPr>
          <p:cNvPr id="4" name="Content Placeholder 3"/>
          <p:cNvSpPr>
            <a:spLocks noGrp="1"/>
          </p:cNvSpPr>
          <p:nvPr>
            <p:ph sz="half" idx="2"/>
          </p:nvPr>
        </p:nvSpPr>
        <p:spPr/>
        <p:txBody>
          <a:bodyPr/>
          <a:lstStyle/>
          <a:p>
            <a:r>
              <a:rPr lang="en-US" dirty="0" smtClean="0"/>
              <a:t>Longer-term forecasting</a:t>
            </a:r>
          </a:p>
          <a:p>
            <a:r>
              <a:rPr lang="en-US" dirty="0" smtClean="0"/>
              <a:t>Refining and estimating stories too far in advance can be wasteful</a:t>
            </a:r>
            <a:endParaRPr lang="en-US" dirty="0"/>
          </a:p>
        </p:txBody>
      </p:sp>
      <p:sp>
        <p:nvSpPr>
          <p:cNvPr id="5" name="Date Placeholder 4"/>
          <p:cNvSpPr>
            <a:spLocks noGrp="1"/>
          </p:cNvSpPr>
          <p:nvPr>
            <p:ph type="dt" sz="half" idx="10"/>
          </p:nvPr>
        </p:nvSpPr>
        <p:spPr/>
        <p:txBody>
          <a:bodyPr/>
          <a:lstStyle/>
          <a:p>
            <a:r>
              <a:rPr lang="en-US" smtClean="0"/>
              <a:t>Agile Estimation Workshop</a:t>
            </a:r>
            <a:endParaRPr lang="en-US"/>
          </a:p>
        </p:txBody>
      </p:sp>
      <p:sp>
        <p:nvSpPr>
          <p:cNvPr id="6" name="Footer Placeholder 5"/>
          <p:cNvSpPr>
            <a:spLocks noGrp="1"/>
          </p:cNvSpPr>
          <p:nvPr>
            <p:ph type="ftr" sz="quarter" idx="11"/>
          </p:nvPr>
        </p:nvSpPr>
        <p:spPr/>
        <p:txBody>
          <a:bodyPr/>
          <a:lstStyle/>
          <a:p>
            <a:r>
              <a:rPr lang="en-US" smtClean="0"/>
              <a:t>Copyright 2015, Stephen Vance</a:t>
            </a:r>
            <a:endParaRPr lang="en-US"/>
          </a:p>
        </p:txBody>
      </p:sp>
      <p:sp>
        <p:nvSpPr>
          <p:cNvPr id="7" name="Slide Number Placeholder 6"/>
          <p:cNvSpPr>
            <a:spLocks noGrp="1"/>
          </p:cNvSpPr>
          <p:nvPr>
            <p:ph type="sldNum" sz="quarter" idx="12"/>
          </p:nvPr>
        </p:nvSpPr>
        <p:spPr/>
        <p:txBody>
          <a:bodyPr/>
          <a:lstStyle/>
          <a:p>
            <a:fld id="{CF396E33-E00F-E244-98D7-44257FFFC797}" type="slidenum">
              <a:rPr lang="en-US" smtClean="0"/>
              <a:t>33</a:t>
            </a:fld>
            <a:endParaRPr lang="en-US"/>
          </a:p>
        </p:txBody>
      </p:sp>
    </p:spTree>
    <p:extLst>
      <p:ext uri="{BB962C8B-B14F-4D97-AF65-F5344CB8AC3E}">
        <p14:creationId xmlns:p14="http://schemas.microsoft.com/office/powerpoint/2010/main" val="21882258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Abuses of Velocity</a:t>
            </a:r>
            <a:endParaRPr lang="en-US" dirty="0"/>
          </a:p>
        </p:txBody>
      </p:sp>
      <p:sp>
        <p:nvSpPr>
          <p:cNvPr id="3" name="Content Placeholder 2"/>
          <p:cNvSpPr>
            <a:spLocks noGrp="1"/>
          </p:cNvSpPr>
          <p:nvPr>
            <p:ph idx="1"/>
          </p:nvPr>
        </p:nvSpPr>
        <p:spPr/>
        <p:txBody>
          <a:bodyPr>
            <a:normAutofit lnSpcReduction="10000"/>
          </a:bodyPr>
          <a:lstStyle/>
          <a:p>
            <a:r>
              <a:rPr lang="en-US" dirty="0" smtClean="0"/>
              <a:t>Evaluating productivity</a:t>
            </a:r>
          </a:p>
          <a:p>
            <a:r>
              <a:rPr lang="en-US" dirty="0" smtClean="0"/>
              <a:t>Evaluating process improvement</a:t>
            </a:r>
          </a:p>
          <a:p>
            <a:pPr lvl="1"/>
            <a:r>
              <a:rPr lang="en-US" dirty="0"/>
              <a:t>E</a:t>
            </a:r>
            <a:r>
              <a:rPr lang="en-US" dirty="0" smtClean="0"/>
              <a:t>xcept at the coarsest level</a:t>
            </a:r>
            <a:endParaRPr lang="en-US" dirty="0"/>
          </a:p>
          <a:p>
            <a:pPr lvl="1"/>
            <a:r>
              <a:rPr lang="en-US" dirty="0" smtClean="0"/>
              <a:t>“After two consecutive sprints at 0 velocity we’ve managed to get to a consistent velocity of more than 20 for several sprints now!”</a:t>
            </a:r>
          </a:p>
          <a:p>
            <a:r>
              <a:rPr lang="en-US" dirty="0" smtClean="0"/>
              <a:t>Evaluating individuals</a:t>
            </a:r>
          </a:p>
          <a:p>
            <a:r>
              <a:rPr lang="en-US" dirty="0" smtClean="0"/>
              <a:t>Predicting individual task completion</a:t>
            </a:r>
          </a:p>
          <a:p>
            <a:r>
              <a:rPr lang="en-US" dirty="0" smtClean="0"/>
              <a:t>Forecasting precisely</a:t>
            </a:r>
            <a:endParaRPr lang="en-US" dirty="0"/>
          </a:p>
        </p:txBody>
      </p:sp>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34</a:t>
            </a:fld>
            <a:endParaRPr lang="en-US"/>
          </a:p>
        </p:txBody>
      </p:sp>
    </p:spTree>
    <p:extLst>
      <p:ext uri="{BB962C8B-B14F-4D97-AF65-F5344CB8AC3E}">
        <p14:creationId xmlns:p14="http://schemas.microsoft.com/office/powerpoint/2010/main" val="428134446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Strength</a:t>
            </a:r>
            <a:endParaRPr lang="en-US" dirty="0"/>
          </a:p>
        </p:txBody>
      </p:sp>
      <p:sp>
        <p:nvSpPr>
          <p:cNvPr id="3" name="Text Placeholder 2"/>
          <p:cNvSpPr>
            <a:spLocks noGrp="1"/>
          </p:cNvSpPr>
          <p:nvPr>
            <p:ph type="body" idx="1"/>
          </p:nvPr>
        </p:nvSpPr>
        <p:spPr/>
        <p:txBody>
          <a:bodyPr/>
          <a:lstStyle/>
          <a:p>
            <a:r>
              <a:rPr lang="en-US" dirty="0" smtClean="0"/>
              <a:t>Opinion-Based Estimation</a:t>
            </a:r>
            <a:endParaRPr lang="en-US" dirty="0"/>
          </a:p>
        </p:txBody>
      </p:sp>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35</a:t>
            </a:fld>
            <a:endParaRPr lang="en-US"/>
          </a:p>
        </p:txBody>
      </p:sp>
    </p:spTree>
    <p:extLst>
      <p:ext uri="{BB962C8B-B14F-4D97-AF65-F5344CB8AC3E}">
        <p14:creationId xmlns:p14="http://schemas.microsoft.com/office/powerpoint/2010/main" val="7192091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Strength</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4020716208"/>
              </p:ext>
            </p:extLst>
          </p:nvPr>
        </p:nvGraphicFramePr>
        <p:xfrm>
          <a:off x="457200" y="1600200"/>
          <a:ext cx="8229018" cy="2595880"/>
        </p:xfrm>
        <a:graphic>
          <a:graphicData uri="http://schemas.openxmlformats.org/drawingml/2006/table">
            <a:tbl>
              <a:tblPr firstRow="1" bandRow="1">
                <a:tableStyleId>{7E9639D4-E3E2-4D34-9284-5A2195B3D0D7}</a:tableStyleId>
              </a:tblPr>
              <a:tblGrid>
                <a:gridCol w="3376816"/>
                <a:gridCol w="1843542"/>
                <a:gridCol w="1460084"/>
                <a:gridCol w="1548576"/>
              </a:tblGrid>
              <a:tr h="370840">
                <a:tc>
                  <a:txBody>
                    <a:bodyPr/>
                    <a:lstStyle/>
                    <a:p>
                      <a:r>
                        <a:rPr lang="en-US" dirty="0" smtClean="0"/>
                        <a:t>Event</a:t>
                      </a:r>
                      <a:endParaRPr lang="en-US" dirty="0"/>
                    </a:p>
                  </a:txBody>
                  <a:tcPr marL="200688" marR="200688"/>
                </a:tc>
                <a:tc>
                  <a:txBody>
                    <a:bodyPr/>
                    <a:lstStyle/>
                    <a:p>
                      <a:r>
                        <a:rPr lang="en-US" dirty="0" smtClean="0"/>
                        <a:t>People</a:t>
                      </a:r>
                      <a:endParaRPr lang="en-US" dirty="0"/>
                    </a:p>
                  </a:txBody>
                  <a:tcPr marL="200688" marR="200688"/>
                </a:tc>
                <a:tc>
                  <a:txBody>
                    <a:bodyPr/>
                    <a:lstStyle/>
                    <a:p>
                      <a:r>
                        <a:rPr lang="en-US" dirty="0" smtClean="0"/>
                        <a:t>Days</a:t>
                      </a:r>
                      <a:endParaRPr lang="en-US" dirty="0"/>
                    </a:p>
                  </a:txBody>
                  <a:tcPr marL="200688" marR="200688"/>
                </a:tc>
                <a:tc>
                  <a:txBody>
                    <a:bodyPr/>
                    <a:lstStyle/>
                    <a:p>
                      <a:r>
                        <a:rPr lang="en-US" dirty="0" smtClean="0"/>
                        <a:t>Total</a:t>
                      </a:r>
                      <a:endParaRPr lang="en-US" dirty="0"/>
                    </a:p>
                  </a:txBody>
                  <a:tcPr marL="200688" marR="200688"/>
                </a:tc>
              </a:tr>
              <a:tr h="370840">
                <a:tc>
                  <a:txBody>
                    <a:bodyPr/>
                    <a:lstStyle/>
                    <a:p>
                      <a:r>
                        <a:rPr lang="en-US" dirty="0" smtClean="0"/>
                        <a:t>Nominal</a:t>
                      </a:r>
                      <a:endParaRPr lang="en-US" dirty="0"/>
                    </a:p>
                  </a:txBody>
                  <a:tcPr marL="200688" marR="200688"/>
                </a:tc>
                <a:tc>
                  <a:txBody>
                    <a:bodyPr/>
                    <a:lstStyle/>
                    <a:p>
                      <a:r>
                        <a:rPr lang="en-US" dirty="0" smtClean="0"/>
                        <a:t>5</a:t>
                      </a:r>
                      <a:endParaRPr lang="en-US" dirty="0"/>
                    </a:p>
                  </a:txBody>
                  <a:tcPr marL="200688" marR="200688"/>
                </a:tc>
                <a:tc>
                  <a:txBody>
                    <a:bodyPr/>
                    <a:lstStyle/>
                    <a:p>
                      <a:r>
                        <a:rPr lang="en-US" dirty="0" smtClean="0"/>
                        <a:t>10</a:t>
                      </a:r>
                      <a:endParaRPr lang="en-US" dirty="0"/>
                    </a:p>
                  </a:txBody>
                  <a:tcPr marL="200688" marR="200688"/>
                </a:tc>
                <a:tc>
                  <a:txBody>
                    <a:bodyPr/>
                    <a:lstStyle/>
                    <a:p>
                      <a:r>
                        <a:rPr lang="en-US" dirty="0" smtClean="0"/>
                        <a:t>50</a:t>
                      </a:r>
                      <a:endParaRPr lang="en-US" dirty="0"/>
                    </a:p>
                  </a:txBody>
                  <a:tcPr marL="200688" marR="200688"/>
                </a:tc>
              </a:tr>
              <a:tr h="370840">
                <a:tc>
                  <a:txBody>
                    <a:bodyPr/>
                    <a:lstStyle/>
                    <a:p>
                      <a:r>
                        <a:rPr lang="en-US" dirty="0" smtClean="0"/>
                        <a:t>Joe Vacation</a:t>
                      </a:r>
                      <a:endParaRPr lang="en-US" dirty="0"/>
                    </a:p>
                  </a:txBody>
                  <a:tcPr marL="200688" marR="200688"/>
                </a:tc>
                <a:tc>
                  <a:txBody>
                    <a:bodyPr/>
                    <a:lstStyle/>
                    <a:p>
                      <a:r>
                        <a:rPr lang="en-US" dirty="0" smtClean="0"/>
                        <a:t>1</a:t>
                      </a:r>
                      <a:endParaRPr lang="en-US" dirty="0"/>
                    </a:p>
                  </a:txBody>
                  <a:tcPr marL="200688" marR="200688"/>
                </a:tc>
                <a:tc>
                  <a:txBody>
                    <a:bodyPr/>
                    <a:lstStyle/>
                    <a:p>
                      <a:r>
                        <a:rPr lang="en-US" dirty="0" smtClean="0"/>
                        <a:t>5</a:t>
                      </a:r>
                      <a:endParaRPr lang="en-US" dirty="0"/>
                    </a:p>
                  </a:txBody>
                  <a:tcPr marL="200688" marR="200688"/>
                </a:tc>
                <a:tc>
                  <a:txBody>
                    <a:bodyPr/>
                    <a:lstStyle/>
                    <a:p>
                      <a:r>
                        <a:rPr lang="en-US" dirty="0" smtClean="0"/>
                        <a:t>-5</a:t>
                      </a:r>
                      <a:endParaRPr lang="en-US" dirty="0"/>
                    </a:p>
                  </a:txBody>
                  <a:tcPr marL="200688" marR="200688"/>
                </a:tc>
              </a:tr>
              <a:tr h="370840">
                <a:tc>
                  <a:txBody>
                    <a:bodyPr/>
                    <a:lstStyle/>
                    <a:p>
                      <a:r>
                        <a:rPr lang="en-US" dirty="0" smtClean="0"/>
                        <a:t>Team Training</a:t>
                      </a:r>
                      <a:endParaRPr lang="en-US" dirty="0"/>
                    </a:p>
                  </a:txBody>
                  <a:tcPr marL="200688" marR="200688"/>
                </a:tc>
                <a:tc>
                  <a:txBody>
                    <a:bodyPr/>
                    <a:lstStyle/>
                    <a:p>
                      <a:r>
                        <a:rPr lang="en-US" dirty="0" smtClean="0"/>
                        <a:t>5</a:t>
                      </a:r>
                      <a:endParaRPr lang="en-US" dirty="0"/>
                    </a:p>
                  </a:txBody>
                  <a:tcPr marL="200688" marR="200688"/>
                </a:tc>
                <a:tc>
                  <a:txBody>
                    <a:bodyPr/>
                    <a:lstStyle/>
                    <a:p>
                      <a:r>
                        <a:rPr lang="en-US" dirty="0" smtClean="0"/>
                        <a:t>.5</a:t>
                      </a:r>
                      <a:endParaRPr lang="en-US" dirty="0"/>
                    </a:p>
                  </a:txBody>
                  <a:tcPr marL="200688" marR="200688"/>
                </a:tc>
                <a:tc>
                  <a:txBody>
                    <a:bodyPr/>
                    <a:lstStyle/>
                    <a:p>
                      <a:r>
                        <a:rPr lang="en-US" dirty="0" smtClean="0"/>
                        <a:t>-2.5</a:t>
                      </a:r>
                      <a:endParaRPr lang="en-US" dirty="0"/>
                    </a:p>
                  </a:txBody>
                  <a:tcPr marL="200688" marR="200688"/>
                </a:tc>
              </a:tr>
              <a:tr h="370840">
                <a:tc>
                  <a:txBody>
                    <a:bodyPr/>
                    <a:lstStyle/>
                    <a:p>
                      <a:r>
                        <a:rPr lang="en-US" dirty="0" smtClean="0"/>
                        <a:t>Holiday</a:t>
                      </a:r>
                      <a:endParaRPr lang="en-US" dirty="0"/>
                    </a:p>
                  </a:txBody>
                  <a:tcPr marL="200688" marR="200688"/>
                </a:tc>
                <a:tc>
                  <a:txBody>
                    <a:bodyPr/>
                    <a:lstStyle/>
                    <a:p>
                      <a:r>
                        <a:rPr lang="en-US" dirty="0" smtClean="0"/>
                        <a:t>5</a:t>
                      </a:r>
                      <a:endParaRPr lang="en-US" dirty="0"/>
                    </a:p>
                  </a:txBody>
                  <a:tcPr marL="200688" marR="200688"/>
                </a:tc>
                <a:tc>
                  <a:txBody>
                    <a:bodyPr/>
                    <a:lstStyle/>
                    <a:p>
                      <a:r>
                        <a:rPr lang="en-US" dirty="0" smtClean="0"/>
                        <a:t>1</a:t>
                      </a:r>
                      <a:endParaRPr lang="en-US" dirty="0"/>
                    </a:p>
                  </a:txBody>
                  <a:tcPr marL="200688" marR="200688"/>
                </a:tc>
                <a:tc>
                  <a:txBody>
                    <a:bodyPr/>
                    <a:lstStyle/>
                    <a:p>
                      <a:r>
                        <a:rPr lang="en-US" dirty="0" smtClean="0"/>
                        <a:t>-5</a:t>
                      </a:r>
                      <a:endParaRPr lang="en-US" dirty="0"/>
                    </a:p>
                  </a:txBody>
                  <a:tcPr marL="200688" marR="200688"/>
                </a:tc>
              </a:tr>
              <a:tr h="370840">
                <a:tc>
                  <a:txBody>
                    <a:bodyPr/>
                    <a:lstStyle/>
                    <a:p>
                      <a:r>
                        <a:rPr lang="en-US" dirty="0" smtClean="0"/>
                        <a:t>Sub-</a:t>
                      </a:r>
                      <a:r>
                        <a:rPr lang="en-US" baseline="0" dirty="0" smtClean="0"/>
                        <a:t>Total</a:t>
                      </a:r>
                      <a:endParaRPr lang="en-US" dirty="0"/>
                    </a:p>
                  </a:txBody>
                  <a:tcPr marL="200688" marR="200688">
                    <a:solidFill>
                      <a:schemeClr val="bg1">
                        <a:lumMod val="85000"/>
                      </a:schemeClr>
                    </a:solidFill>
                  </a:tcPr>
                </a:tc>
                <a:tc>
                  <a:txBody>
                    <a:bodyPr/>
                    <a:lstStyle/>
                    <a:p>
                      <a:endParaRPr lang="en-US" dirty="0"/>
                    </a:p>
                  </a:txBody>
                  <a:tcPr marL="200688" marR="200688">
                    <a:solidFill>
                      <a:schemeClr val="bg1">
                        <a:lumMod val="85000"/>
                      </a:schemeClr>
                    </a:solidFill>
                  </a:tcPr>
                </a:tc>
                <a:tc>
                  <a:txBody>
                    <a:bodyPr/>
                    <a:lstStyle/>
                    <a:p>
                      <a:endParaRPr lang="en-US" dirty="0"/>
                    </a:p>
                  </a:txBody>
                  <a:tcPr marL="200688" marR="200688">
                    <a:solidFill>
                      <a:schemeClr val="bg1">
                        <a:lumMod val="85000"/>
                      </a:schemeClr>
                    </a:solidFill>
                  </a:tcPr>
                </a:tc>
                <a:tc>
                  <a:txBody>
                    <a:bodyPr/>
                    <a:lstStyle/>
                    <a:p>
                      <a:r>
                        <a:rPr lang="en-US" dirty="0" smtClean="0"/>
                        <a:t>37.5</a:t>
                      </a:r>
                      <a:endParaRPr lang="en-US" dirty="0"/>
                    </a:p>
                  </a:txBody>
                  <a:tcPr marL="200688" marR="200688">
                    <a:solidFill>
                      <a:schemeClr val="bg1">
                        <a:lumMod val="85000"/>
                      </a:schemeClr>
                    </a:solidFill>
                  </a:tcPr>
                </a:tc>
              </a:tr>
              <a:tr h="370840">
                <a:tc>
                  <a:txBody>
                    <a:bodyPr/>
                    <a:lstStyle/>
                    <a:p>
                      <a:r>
                        <a:rPr lang="en-US" dirty="0" smtClean="0"/>
                        <a:t>Strength Coefficient</a:t>
                      </a:r>
                      <a:endParaRPr lang="en-US" dirty="0"/>
                    </a:p>
                  </a:txBody>
                  <a:tcPr marL="200688" marR="200688">
                    <a:solidFill>
                      <a:schemeClr val="bg1">
                        <a:lumMod val="75000"/>
                      </a:schemeClr>
                    </a:solidFill>
                  </a:tcPr>
                </a:tc>
                <a:tc>
                  <a:txBody>
                    <a:bodyPr/>
                    <a:lstStyle/>
                    <a:p>
                      <a:endParaRPr lang="en-US" dirty="0"/>
                    </a:p>
                  </a:txBody>
                  <a:tcPr marL="200688" marR="200688">
                    <a:solidFill>
                      <a:schemeClr val="bg1">
                        <a:lumMod val="75000"/>
                      </a:schemeClr>
                    </a:solidFill>
                  </a:tcPr>
                </a:tc>
                <a:tc>
                  <a:txBody>
                    <a:bodyPr/>
                    <a:lstStyle/>
                    <a:p>
                      <a:endParaRPr lang="en-US" dirty="0"/>
                    </a:p>
                  </a:txBody>
                  <a:tcPr marL="200688" marR="200688">
                    <a:solidFill>
                      <a:schemeClr val="bg1">
                        <a:lumMod val="75000"/>
                      </a:schemeClr>
                    </a:solidFill>
                  </a:tcPr>
                </a:tc>
                <a:tc>
                  <a:txBody>
                    <a:bodyPr/>
                    <a:lstStyle/>
                    <a:p>
                      <a:r>
                        <a:rPr lang="en-US" dirty="0" smtClean="0"/>
                        <a:t>.75</a:t>
                      </a:r>
                      <a:endParaRPr lang="en-US" dirty="0"/>
                    </a:p>
                  </a:txBody>
                  <a:tcPr marL="200688" marR="200688">
                    <a:solidFill>
                      <a:schemeClr val="bg1">
                        <a:lumMod val="75000"/>
                      </a:schemeClr>
                    </a:solidFill>
                  </a:tcPr>
                </a:tc>
              </a:tr>
            </a:tbl>
          </a:graphicData>
        </a:graphic>
      </p:graphicFrame>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36</a:t>
            </a:fld>
            <a:endParaRPr lang="en-US"/>
          </a:p>
        </p:txBody>
      </p:sp>
    </p:spTree>
    <p:extLst>
      <p:ext uri="{BB962C8B-B14F-4D97-AF65-F5344CB8AC3E}">
        <p14:creationId xmlns:p14="http://schemas.microsoft.com/office/powerpoint/2010/main" val="1501567286"/>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Applying Team Strength</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576846097"/>
              </p:ext>
            </p:extLst>
          </p:nvPr>
        </p:nvGraphicFramePr>
        <p:xfrm>
          <a:off x="457200" y="1600200"/>
          <a:ext cx="8103757" cy="3134360"/>
        </p:xfrm>
        <a:graphic>
          <a:graphicData uri="http://schemas.openxmlformats.org/drawingml/2006/table">
            <a:tbl>
              <a:tblPr firstRow="1" bandRow="1">
                <a:tableStyleId>{793D81CF-94F2-401A-BA57-92F5A7B2D0C5}</a:tableStyleId>
              </a:tblPr>
              <a:tblGrid>
                <a:gridCol w="752929"/>
                <a:gridCol w="1175657"/>
                <a:gridCol w="1202427"/>
                <a:gridCol w="1317955"/>
                <a:gridCol w="1292952"/>
                <a:gridCol w="1175657"/>
                <a:gridCol w="1186180"/>
              </a:tblGrid>
              <a:tr h="370840">
                <a:tc>
                  <a:txBody>
                    <a:bodyPr/>
                    <a:lstStyle/>
                    <a:p>
                      <a:r>
                        <a:rPr lang="en-US" dirty="0" smtClean="0"/>
                        <a:t>Sprint</a:t>
                      </a:r>
                      <a:endParaRPr lang="en-US" dirty="0"/>
                    </a:p>
                  </a:txBody>
                  <a:tcPr/>
                </a:tc>
                <a:tc>
                  <a:txBody>
                    <a:bodyPr/>
                    <a:lstStyle/>
                    <a:p>
                      <a:r>
                        <a:rPr lang="en-US" dirty="0" smtClean="0"/>
                        <a:t>Predicted</a:t>
                      </a:r>
                    </a:p>
                    <a:p>
                      <a:r>
                        <a:rPr lang="en-US" dirty="0" smtClean="0"/>
                        <a:t>Strength</a:t>
                      </a:r>
                      <a:endParaRPr lang="en-US" dirty="0"/>
                    </a:p>
                  </a:txBody>
                  <a:tcPr/>
                </a:tc>
                <a:tc>
                  <a:txBody>
                    <a:bodyPr/>
                    <a:lstStyle/>
                    <a:p>
                      <a:r>
                        <a:rPr lang="en-US" dirty="0" smtClean="0"/>
                        <a:t>Strength</a:t>
                      </a:r>
                    </a:p>
                    <a:p>
                      <a:r>
                        <a:rPr lang="en-US" dirty="0" smtClean="0"/>
                        <a:t>Coefficient</a:t>
                      </a:r>
                      <a:endParaRPr lang="en-US" dirty="0"/>
                    </a:p>
                  </a:txBody>
                  <a:tcPr/>
                </a:tc>
                <a:tc>
                  <a:txBody>
                    <a:bodyPr/>
                    <a:lstStyle/>
                    <a:p>
                      <a:r>
                        <a:rPr lang="en-US" dirty="0" smtClean="0"/>
                        <a:t>Points</a:t>
                      </a:r>
                    </a:p>
                    <a:p>
                      <a:r>
                        <a:rPr lang="en-US" dirty="0" smtClean="0"/>
                        <a:t>Completed</a:t>
                      </a:r>
                      <a:endParaRPr lang="en-US" dirty="0"/>
                    </a:p>
                  </a:txBody>
                  <a:tcPr/>
                </a:tc>
                <a:tc>
                  <a:txBody>
                    <a:bodyPr/>
                    <a:lstStyle/>
                    <a:p>
                      <a:r>
                        <a:rPr lang="en-US" dirty="0" smtClean="0"/>
                        <a:t>Effective</a:t>
                      </a:r>
                    </a:p>
                    <a:p>
                      <a:r>
                        <a:rPr lang="en-US" dirty="0" smtClean="0"/>
                        <a:t>Velocity</a:t>
                      </a:r>
                      <a:endParaRPr lang="en-US" dirty="0"/>
                    </a:p>
                  </a:txBody>
                  <a:tcPr/>
                </a:tc>
                <a:tc>
                  <a:txBody>
                    <a:bodyPr/>
                    <a:lstStyle/>
                    <a:p>
                      <a:r>
                        <a:rPr lang="en-US" dirty="0" smtClean="0"/>
                        <a:t>Rolling</a:t>
                      </a:r>
                    </a:p>
                    <a:p>
                      <a:r>
                        <a:rPr lang="en-US" dirty="0" smtClean="0"/>
                        <a:t>Average</a:t>
                      </a:r>
                      <a:endParaRPr lang="en-US" dirty="0"/>
                    </a:p>
                  </a:txBody>
                  <a:tcPr/>
                </a:tc>
                <a:tc>
                  <a:txBody>
                    <a:bodyPr/>
                    <a:lstStyle/>
                    <a:p>
                      <a:r>
                        <a:rPr lang="en-US" dirty="0" smtClean="0"/>
                        <a:t>Predicted</a:t>
                      </a:r>
                    </a:p>
                    <a:p>
                      <a:r>
                        <a:rPr lang="en-US" dirty="0" smtClean="0"/>
                        <a:t>Capacity</a:t>
                      </a:r>
                      <a:endParaRPr lang="en-US" dirty="0"/>
                    </a:p>
                  </a:txBody>
                  <a:tcPr/>
                </a:tc>
              </a:tr>
              <a:tr h="370840">
                <a:tc>
                  <a:txBody>
                    <a:bodyPr/>
                    <a:lstStyle/>
                    <a:p>
                      <a:endParaRPr lang="en-US" dirty="0"/>
                    </a:p>
                  </a:txBody>
                  <a:tcPr/>
                </a:tc>
                <a:tc>
                  <a:txBody>
                    <a:bodyPr/>
                    <a:lstStyle/>
                    <a:p>
                      <a:r>
                        <a:rPr lang="en-US" dirty="0" smtClean="0"/>
                        <a:t>Opinion</a:t>
                      </a:r>
                      <a:endParaRPr lang="en-US" dirty="0"/>
                    </a:p>
                  </a:txBody>
                  <a:tcPr/>
                </a:tc>
                <a:tc>
                  <a:txBody>
                    <a:bodyPr/>
                    <a:lstStyle/>
                    <a:p>
                      <a:r>
                        <a:rPr lang="en-US" dirty="0" smtClean="0"/>
                        <a:t>Predicted/</a:t>
                      </a:r>
                    </a:p>
                    <a:p>
                      <a:r>
                        <a:rPr lang="en-US" dirty="0" smtClean="0"/>
                        <a:t>Nominal</a:t>
                      </a:r>
                      <a:endParaRPr lang="en-US" dirty="0"/>
                    </a:p>
                  </a:txBody>
                  <a:tcPr/>
                </a:tc>
                <a:tc>
                  <a:txBody>
                    <a:bodyPr/>
                    <a:lstStyle/>
                    <a:p>
                      <a:r>
                        <a:rPr lang="en-US" dirty="0" smtClean="0"/>
                        <a:t>Observation</a:t>
                      </a:r>
                      <a:endParaRPr lang="en-US" dirty="0"/>
                    </a:p>
                  </a:txBody>
                  <a:tcPr/>
                </a:tc>
                <a:tc>
                  <a:txBody>
                    <a:bodyPr/>
                    <a:lstStyle/>
                    <a:p>
                      <a:r>
                        <a:rPr lang="en-US" dirty="0" smtClean="0"/>
                        <a:t>Completed/</a:t>
                      </a:r>
                    </a:p>
                    <a:p>
                      <a:r>
                        <a:rPr lang="en-US" dirty="0" smtClean="0"/>
                        <a:t>Coefficient</a:t>
                      </a:r>
                      <a:endParaRPr lang="en-US" dirty="0"/>
                    </a:p>
                  </a:txBody>
                  <a:tcPr/>
                </a:tc>
                <a:tc>
                  <a:txBody>
                    <a:bodyPr/>
                    <a:lstStyle/>
                    <a:p>
                      <a:r>
                        <a:rPr lang="en-US" dirty="0" smtClean="0"/>
                        <a:t>3 Sprints</a:t>
                      </a:r>
                      <a:endParaRPr lang="en-US" dirty="0"/>
                    </a:p>
                  </a:txBody>
                  <a:tcPr/>
                </a:tc>
                <a:tc>
                  <a:txBody>
                    <a:bodyPr/>
                    <a:lstStyle/>
                    <a:p>
                      <a:r>
                        <a:rPr lang="en-US" dirty="0" smtClean="0"/>
                        <a:t>Rolling *</a:t>
                      </a:r>
                    </a:p>
                    <a:p>
                      <a:r>
                        <a:rPr lang="en-US" dirty="0" smtClean="0"/>
                        <a:t>Coefficient</a:t>
                      </a:r>
                      <a:endParaRPr lang="en-US" dirty="0"/>
                    </a:p>
                  </a:txBody>
                  <a:tcPr/>
                </a:tc>
              </a:tr>
              <a:tr h="370840">
                <a:tc>
                  <a:txBody>
                    <a:bodyPr/>
                    <a:lstStyle/>
                    <a:p>
                      <a:r>
                        <a:rPr lang="en-US" dirty="0" smtClean="0"/>
                        <a:t>7</a:t>
                      </a:r>
                      <a:endParaRPr lang="en-US" dirty="0"/>
                    </a:p>
                  </a:txBody>
                  <a:tcPr/>
                </a:tc>
                <a:tc>
                  <a:txBody>
                    <a:bodyPr/>
                    <a:lstStyle/>
                    <a:p>
                      <a:r>
                        <a:rPr lang="en-US" dirty="0" smtClean="0"/>
                        <a:t>30</a:t>
                      </a:r>
                      <a:endParaRPr lang="en-US" dirty="0"/>
                    </a:p>
                  </a:txBody>
                  <a:tcPr/>
                </a:tc>
                <a:tc>
                  <a:txBody>
                    <a:bodyPr/>
                    <a:lstStyle/>
                    <a:p>
                      <a:r>
                        <a:rPr lang="en-US" dirty="0" smtClean="0"/>
                        <a:t>.75</a:t>
                      </a:r>
                      <a:endParaRPr lang="en-US" dirty="0"/>
                    </a:p>
                  </a:txBody>
                  <a:tcPr/>
                </a:tc>
                <a:tc>
                  <a:txBody>
                    <a:bodyPr/>
                    <a:lstStyle/>
                    <a:p>
                      <a:r>
                        <a:rPr lang="en-US" dirty="0" smtClean="0"/>
                        <a:t>15</a:t>
                      </a:r>
                      <a:endParaRPr lang="en-US" dirty="0"/>
                    </a:p>
                  </a:txBody>
                  <a:tcPr/>
                </a:tc>
                <a:tc>
                  <a:txBody>
                    <a:bodyPr/>
                    <a:lstStyle/>
                    <a:p>
                      <a:r>
                        <a:rPr lang="en-US" dirty="0" smtClean="0"/>
                        <a:t>20</a:t>
                      </a:r>
                      <a:endParaRPr lang="en-US" dirty="0"/>
                    </a:p>
                  </a:txBody>
                  <a:tcPr/>
                </a:tc>
                <a:tc>
                  <a:txBody>
                    <a:bodyPr/>
                    <a:lstStyle/>
                    <a:p>
                      <a:endParaRPr lang="en-US" dirty="0"/>
                    </a:p>
                  </a:txBody>
                  <a:tcPr/>
                </a:tc>
                <a:tc>
                  <a:txBody>
                    <a:bodyPr/>
                    <a:lstStyle/>
                    <a:p>
                      <a:endParaRPr lang="en-US" dirty="0"/>
                    </a:p>
                  </a:txBody>
                  <a:tcPr/>
                </a:tc>
              </a:tr>
              <a:tr h="370840">
                <a:tc>
                  <a:txBody>
                    <a:bodyPr/>
                    <a:lstStyle/>
                    <a:p>
                      <a:r>
                        <a:rPr lang="en-US" dirty="0" smtClean="0"/>
                        <a:t>8</a:t>
                      </a:r>
                      <a:endParaRPr lang="en-US" dirty="0"/>
                    </a:p>
                  </a:txBody>
                  <a:tcPr/>
                </a:tc>
                <a:tc>
                  <a:txBody>
                    <a:bodyPr/>
                    <a:lstStyle/>
                    <a:p>
                      <a:r>
                        <a:rPr lang="en-US" dirty="0" smtClean="0"/>
                        <a:t>40</a:t>
                      </a:r>
                      <a:endParaRPr lang="en-US" dirty="0"/>
                    </a:p>
                  </a:txBody>
                  <a:tcPr/>
                </a:tc>
                <a:tc>
                  <a:txBody>
                    <a:bodyPr/>
                    <a:lstStyle/>
                    <a:p>
                      <a:r>
                        <a:rPr lang="en-US" dirty="0" smtClean="0"/>
                        <a:t>1.00</a:t>
                      </a:r>
                      <a:endParaRPr lang="en-US" dirty="0"/>
                    </a:p>
                  </a:txBody>
                  <a:tcPr/>
                </a:tc>
                <a:tc>
                  <a:txBody>
                    <a:bodyPr/>
                    <a:lstStyle/>
                    <a:p>
                      <a:r>
                        <a:rPr lang="en-US" dirty="0" smtClean="0"/>
                        <a:t>20</a:t>
                      </a:r>
                      <a:endParaRPr lang="en-US" dirty="0"/>
                    </a:p>
                  </a:txBody>
                  <a:tcPr/>
                </a:tc>
                <a:tc>
                  <a:txBody>
                    <a:bodyPr/>
                    <a:lstStyle/>
                    <a:p>
                      <a:r>
                        <a:rPr lang="en-US" dirty="0" smtClean="0"/>
                        <a:t>20</a:t>
                      </a:r>
                      <a:endParaRPr lang="en-US" dirty="0"/>
                    </a:p>
                  </a:txBody>
                  <a:tcPr/>
                </a:tc>
                <a:tc>
                  <a:txBody>
                    <a:bodyPr/>
                    <a:lstStyle/>
                    <a:p>
                      <a:r>
                        <a:rPr lang="en-US" dirty="0" smtClean="0"/>
                        <a:t>20</a:t>
                      </a:r>
                      <a:endParaRPr lang="en-US" dirty="0"/>
                    </a:p>
                  </a:txBody>
                  <a:tcPr/>
                </a:tc>
                <a:tc>
                  <a:txBody>
                    <a:bodyPr/>
                    <a:lstStyle/>
                    <a:p>
                      <a:r>
                        <a:rPr lang="en-US" dirty="0" smtClean="0"/>
                        <a:t>20</a:t>
                      </a:r>
                      <a:endParaRPr lang="en-US" dirty="0"/>
                    </a:p>
                  </a:txBody>
                  <a:tcPr/>
                </a:tc>
              </a:tr>
              <a:tr h="370840">
                <a:tc>
                  <a:txBody>
                    <a:bodyPr/>
                    <a:lstStyle/>
                    <a:p>
                      <a:r>
                        <a:rPr lang="en-US" dirty="0" smtClean="0"/>
                        <a:t>9</a:t>
                      </a:r>
                      <a:endParaRPr lang="en-US" dirty="0"/>
                    </a:p>
                  </a:txBody>
                  <a:tcPr/>
                </a:tc>
                <a:tc>
                  <a:txBody>
                    <a:bodyPr/>
                    <a:lstStyle/>
                    <a:p>
                      <a:r>
                        <a:rPr lang="en-US" dirty="0" smtClean="0"/>
                        <a:t>35</a:t>
                      </a:r>
                      <a:endParaRPr lang="en-US" dirty="0"/>
                    </a:p>
                  </a:txBody>
                  <a:tcPr/>
                </a:tc>
                <a:tc>
                  <a:txBody>
                    <a:bodyPr/>
                    <a:lstStyle/>
                    <a:p>
                      <a:r>
                        <a:rPr lang="en-US" dirty="0" smtClean="0"/>
                        <a:t>.88</a:t>
                      </a:r>
                      <a:endParaRPr lang="en-US" dirty="0"/>
                    </a:p>
                  </a:txBody>
                  <a:tcPr/>
                </a:tc>
                <a:tc>
                  <a:txBody>
                    <a:bodyPr/>
                    <a:lstStyle/>
                    <a:p>
                      <a:r>
                        <a:rPr lang="en-US" dirty="0" smtClean="0"/>
                        <a:t>15</a:t>
                      </a:r>
                      <a:endParaRPr lang="en-US" dirty="0"/>
                    </a:p>
                  </a:txBody>
                  <a:tcPr/>
                </a:tc>
                <a:tc>
                  <a:txBody>
                    <a:bodyPr/>
                    <a:lstStyle/>
                    <a:p>
                      <a:r>
                        <a:rPr lang="en-US" dirty="0" smtClean="0"/>
                        <a:t>17</a:t>
                      </a:r>
                      <a:endParaRPr lang="en-US" dirty="0"/>
                    </a:p>
                  </a:txBody>
                  <a:tcPr/>
                </a:tc>
                <a:tc>
                  <a:txBody>
                    <a:bodyPr/>
                    <a:lstStyle/>
                    <a:p>
                      <a:r>
                        <a:rPr lang="en-US" dirty="0" smtClean="0"/>
                        <a:t>20</a:t>
                      </a:r>
                      <a:endParaRPr lang="en-US" dirty="0"/>
                    </a:p>
                  </a:txBody>
                  <a:tcPr/>
                </a:tc>
                <a:tc>
                  <a:txBody>
                    <a:bodyPr/>
                    <a:lstStyle/>
                    <a:p>
                      <a:r>
                        <a:rPr lang="en-US" dirty="0" smtClean="0"/>
                        <a:t>18</a:t>
                      </a:r>
                      <a:endParaRPr lang="en-US" dirty="0"/>
                    </a:p>
                  </a:txBody>
                  <a:tcPr/>
                </a:tc>
              </a:tr>
              <a:tr h="370840">
                <a:tc>
                  <a:txBody>
                    <a:bodyPr/>
                    <a:lstStyle/>
                    <a:p>
                      <a:r>
                        <a:rPr lang="en-US" dirty="0" smtClean="0"/>
                        <a:t>10</a:t>
                      </a:r>
                      <a:endParaRPr lang="en-US" dirty="0"/>
                    </a:p>
                  </a:txBody>
                  <a:tcPr/>
                </a:tc>
                <a:tc>
                  <a:txBody>
                    <a:bodyPr/>
                    <a:lstStyle/>
                    <a:p>
                      <a:r>
                        <a:rPr lang="en-US" dirty="0" smtClean="0"/>
                        <a:t>40</a:t>
                      </a:r>
                      <a:endParaRPr lang="en-US" dirty="0"/>
                    </a:p>
                  </a:txBody>
                  <a:tcPr/>
                </a:tc>
                <a:tc>
                  <a:txBody>
                    <a:bodyPr/>
                    <a:lstStyle/>
                    <a:p>
                      <a:r>
                        <a:rPr lang="en-US" dirty="0" smtClean="0"/>
                        <a:t>1.00</a:t>
                      </a:r>
                      <a:endParaRPr lang="en-US" dirty="0"/>
                    </a:p>
                  </a:txBody>
                  <a:tcPr/>
                </a:tc>
                <a:tc>
                  <a:txBody>
                    <a:bodyPr/>
                    <a:lstStyle/>
                    <a:p>
                      <a:r>
                        <a:rPr lang="en-US" dirty="0" smtClean="0"/>
                        <a:t>16</a:t>
                      </a:r>
                      <a:endParaRPr lang="en-US" dirty="0"/>
                    </a:p>
                  </a:txBody>
                  <a:tcPr/>
                </a:tc>
                <a:tc>
                  <a:txBody>
                    <a:bodyPr/>
                    <a:lstStyle/>
                    <a:p>
                      <a:r>
                        <a:rPr lang="en-US" dirty="0" smtClean="0"/>
                        <a:t>16</a:t>
                      </a:r>
                      <a:endParaRPr lang="en-US" dirty="0"/>
                    </a:p>
                  </a:txBody>
                  <a:tcPr/>
                </a:tc>
                <a:tc>
                  <a:txBody>
                    <a:bodyPr/>
                    <a:lstStyle/>
                    <a:p>
                      <a:r>
                        <a:rPr lang="en-US" dirty="0" smtClean="0"/>
                        <a:t>19</a:t>
                      </a:r>
                      <a:endParaRPr lang="en-US" dirty="0"/>
                    </a:p>
                  </a:txBody>
                  <a:tcPr/>
                </a:tc>
                <a:tc>
                  <a:txBody>
                    <a:bodyPr/>
                    <a:lstStyle/>
                    <a:p>
                      <a:r>
                        <a:rPr lang="en-US" dirty="0" smtClean="0"/>
                        <a:t>19</a:t>
                      </a:r>
                      <a:endParaRPr lang="en-US" dirty="0"/>
                    </a:p>
                  </a:txBody>
                  <a:tcPr/>
                </a:tc>
              </a:tr>
              <a:tr h="370840">
                <a:tc>
                  <a:txBody>
                    <a:bodyPr/>
                    <a:lstStyle/>
                    <a:p>
                      <a:r>
                        <a:rPr lang="en-US" dirty="0" smtClean="0"/>
                        <a:t>11</a:t>
                      </a:r>
                      <a:endParaRPr lang="en-US" dirty="0"/>
                    </a:p>
                  </a:txBody>
                  <a:tcPr/>
                </a:tc>
                <a:tc>
                  <a:txBody>
                    <a:bodyPr/>
                    <a:lstStyle/>
                    <a:p>
                      <a:r>
                        <a:rPr lang="en-US" dirty="0" smtClean="0"/>
                        <a:t>20</a:t>
                      </a:r>
                      <a:endParaRPr lang="en-US" dirty="0"/>
                    </a:p>
                  </a:txBody>
                  <a:tcPr/>
                </a:tc>
                <a:tc>
                  <a:txBody>
                    <a:bodyPr/>
                    <a:lstStyle/>
                    <a:p>
                      <a:r>
                        <a:rPr lang="en-US" dirty="0" smtClean="0"/>
                        <a:t>.50</a:t>
                      </a:r>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18</a:t>
                      </a:r>
                      <a:endParaRPr lang="en-US" dirty="0"/>
                    </a:p>
                  </a:txBody>
                  <a:tcPr/>
                </a:tc>
                <a:tc>
                  <a:txBody>
                    <a:bodyPr/>
                    <a:lstStyle/>
                    <a:p>
                      <a:r>
                        <a:rPr lang="en-US" dirty="0" smtClean="0"/>
                        <a:t>9</a:t>
                      </a:r>
                      <a:endParaRPr lang="en-US" dirty="0"/>
                    </a:p>
                  </a:txBody>
                  <a:tcPr/>
                </a:tc>
              </a:tr>
            </a:tbl>
          </a:graphicData>
        </a:graphic>
      </p:graphicFrame>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37</a:t>
            </a:fld>
            <a:endParaRPr lang="en-US"/>
          </a:p>
        </p:txBody>
      </p:sp>
      <p:sp>
        <p:nvSpPr>
          <p:cNvPr id="3" name="TextBox 2"/>
          <p:cNvSpPr txBox="1"/>
          <p:nvPr/>
        </p:nvSpPr>
        <p:spPr>
          <a:xfrm>
            <a:off x="2343297" y="5634874"/>
            <a:ext cx="4327589" cy="369332"/>
          </a:xfrm>
          <a:prstGeom prst="rect">
            <a:avLst/>
          </a:prstGeom>
          <a:noFill/>
        </p:spPr>
        <p:txBody>
          <a:bodyPr wrap="none" rtlCol="0">
            <a:spAutoFit/>
          </a:bodyPr>
          <a:lstStyle/>
          <a:p>
            <a:r>
              <a:rPr lang="en-US" dirty="0"/>
              <a:t>https://</a:t>
            </a:r>
            <a:r>
              <a:rPr lang="en-US" dirty="0" err="1"/>
              <a:t>github.com</a:t>
            </a:r>
            <a:r>
              <a:rPr lang="en-US" dirty="0"/>
              <a:t>/</a:t>
            </a:r>
            <a:r>
              <a:rPr lang="en-US" dirty="0" err="1"/>
              <a:t>srvance</a:t>
            </a:r>
            <a:r>
              <a:rPr lang="en-US" dirty="0"/>
              <a:t>/</a:t>
            </a:r>
            <a:r>
              <a:rPr lang="en-US" dirty="0" err="1"/>
              <a:t>AgileEstimation</a:t>
            </a:r>
            <a:endParaRPr lang="en-US" dirty="0"/>
          </a:p>
        </p:txBody>
      </p:sp>
    </p:spTree>
    <p:extLst>
      <p:ext uri="{BB962C8B-B14F-4D97-AF65-F5344CB8AC3E}">
        <p14:creationId xmlns:p14="http://schemas.microsoft.com/office/powerpoint/2010/main" val="34159040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Strength Example</a:t>
            </a:r>
            <a:endParaRPr lang="en-US" dirty="0"/>
          </a:p>
        </p:txBody>
      </p:sp>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38</a:t>
            </a:fld>
            <a:endParaRPr lang="en-US"/>
          </a:p>
        </p:txBody>
      </p:sp>
    </p:spTree>
    <p:extLst>
      <p:ext uri="{BB962C8B-B14F-4D97-AF65-F5344CB8AC3E}">
        <p14:creationId xmlns:p14="http://schemas.microsoft.com/office/powerpoint/2010/main" val="21133314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a:t>
            </a:r>
            <a:endParaRPr lang="en-US" dirty="0"/>
          </a:p>
        </p:txBody>
      </p:sp>
      <p:sp>
        <p:nvSpPr>
          <p:cNvPr id="3" name="Text Placeholder 2"/>
          <p:cNvSpPr>
            <a:spLocks noGrp="1"/>
          </p:cNvSpPr>
          <p:nvPr>
            <p:ph type="body" idx="1"/>
          </p:nvPr>
        </p:nvSpPr>
        <p:spPr/>
        <p:txBody>
          <a:bodyPr/>
          <a:lstStyle/>
          <a:p>
            <a:r>
              <a:rPr lang="en-US" dirty="0" smtClean="0"/>
              <a:t>Opinion-Based Estimation</a:t>
            </a:r>
            <a:endParaRPr lang="en-US" dirty="0"/>
          </a:p>
        </p:txBody>
      </p:sp>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39</a:t>
            </a:fld>
            <a:endParaRPr lang="en-US"/>
          </a:p>
        </p:txBody>
      </p:sp>
    </p:spTree>
    <p:extLst>
      <p:ext uri="{BB962C8B-B14F-4D97-AF65-F5344CB8AC3E}">
        <p14:creationId xmlns:p14="http://schemas.microsoft.com/office/powerpoint/2010/main" val="3900944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Opinion-based Estimation</a:t>
            </a:r>
            <a:endParaRPr lang="en-US" dirty="0"/>
          </a:p>
        </p:txBody>
      </p:sp>
      <p:sp>
        <p:nvSpPr>
          <p:cNvPr id="3" name="Text Placeholder 2"/>
          <p:cNvSpPr>
            <a:spLocks noGrp="1"/>
          </p:cNvSpPr>
          <p:nvPr>
            <p:ph type="body" idx="1"/>
          </p:nvPr>
        </p:nvSpPr>
        <p:spPr/>
        <p:txBody>
          <a:bodyPr/>
          <a:lstStyle/>
          <a:p>
            <a:r>
              <a:rPr lang="en-US" dirty="0" smtClean="0"/>
              <a:t>Morning</a:t>
            </a:r>
            <a:endParaRPr lang="en-US" dirty="0"/>
          </a:p>
        </p:txBody>
      </p:sp>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4</a:t>
            </a:fld>
            <a:endParaRPr lang="en-US"/>
          </a:p>
        </p:txBody>
      </p:sp>
    </p:spTree>
    <p:extLst>
      <p:ext uri="{BB962C8B-B14F-4D97-AF65-F5344CB8AC3E}">
        <p14:creationId xmlns:p14="http://schemas.microsoft.com/office/powerpoint/2010/main" val="25345792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Burn Down Chart</a:t>
            </a:r>
            <a:endParaRPr lang="en-US" dirty="0"/>
          </a:p>
        </p:txBody>
      </p:sp>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40</a:t>
            </a:fld>
            <a:endParaRPr lang="en-US"/>
          </a:p>
        </p:txBody>
      </p:sp>
      <p:graphicFrame>
        <p:nvGraphicFramePr>
          <p:cNvPr id="10" name="Content Placeholder 9"/>
          <p:cNvGraphicFramePr>
            <a:graphicFrameLocks noGrp="1"/>
          </p:cNvGraphicFramePr>
          <p:nvPr>
            <p:ph idx="1"/>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537144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Burn Up Chart</a:t>
            </a:r>
            <a:endParaRPr lang="en-US" dirty="0"/>
          </a:p>
        </p:txBody>
      </p:sp>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41</a:t>
            </a:fld>
            <a:endParaRPr lang="en-US"/>
          </a:p>
        </p:txBody>
      </p:sp>
      <p:graphicFrame>
        <p:nvGraphicFramePr>
          <p:cNvPr id="8" name="Content Placeholder 7"/>
          <p:cNvGraphicFramePr>
            <a:graphicFrameLocks noGrp="1"/>
          </p:cNvGraphicFramePr>
          <p:nvPr>
            <p:ph idx="1"/>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321849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Opinions</a:t>
            </a:r>
            <a:endParaRPr lang="en-US" dirty="0"/>
          </a:p>
        </p:txBody>
      </p:sp>
      <p:sp>
        <p:nvSpPr>
          <p:cNvPr id="3" name="Text Placeholder 2"/>
          <p:cNvSpPr>
            <a:spLocks noGrp="1"/>
          </p:cNvSpPr>
          <p:nvPr>
            <p:ph type="body" idx="1"/>
          </p:nvPr>
        </p:nvSpPr>
        <p:spPr/>
        <p:txBody>
          <a:bodyPr/>
          <a:lstStyle/>
          <a:p>
            <a:r>
              <a:rPr lang="en-US" dirty="0" smtClean="0"/>
              <a:t>Opinion-Based Estimation</a:t>
            </a:r>
            <a:endParaRPr lang="en-US" dirty="0"/>
          </a:p>
        </p:txBody>
      </p:sp>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42</a:t>
            </a:fld>
            <a:endParaRPr lang="en-US"/>
          </a:p>
        </p:txBody>
      </p:sp>
    </p:spTree>
    <p:extLst>
      <p:ext uri="{BB962C8B-B14F-4D97-AF65-F5344CB8AC3E}">
        <p14:creationId xmlns:p14="http://schemas.microsoft.com/office/powerpoint/2010/main" val="40191685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T-shirt Sizes</a:t>
            </a:r>
            <a:endParaRPr lang="en-US" dirty="0"/>
          </a:p>
        </p:txBody>
      </p:sp>
      <p:sp>
        <p:nvSpPr>
          <p:cNvPr id="3" name="Content Placeholder 2"/>
          <p:cNvSpPr>
            <a:spLocks noGrp="1"/>
          </p:cNvSpPr>
          <p:nvPr>
            <p:ph sz="half" idx="1"/>
          </p:nvPr>
        </p:nvSpPr>
        <p:spPr/>
        <p:txBody>
          <a:bodyPr/>
          <a:lstStyle/>
          <a:p>
            <a:r>
              <a:rPr lang="en-US" dirty="0" smtClean="0"/>
              <a:t>“Buckets”</a:t>
            </a:r>
          </a:p>
          <a:p>
            <a:r>
              <a:rPr lang="en-US" dirty="0" smtClean="0"/>
              <a:t>Comparing adjacent sizes</a:t>
            </a:r>
          </a:p>
          <a:p>
            <a:r>
              <a:rPr lang="en-US" dirty="0" smtClean="0"/>
              <a:t>Prevents sizing math</a:t>
            </a:r>
          </a:p>
          <a:p>
            <a:pPr lvl="1"/>
            <a:r>
              <a:rPr lang="en-US" dirty="0" smtClean="0"/>
              <a:t>For better and worse</a:t>
            </a:r>
          </a:p>
          <a:p>
            <a:r>
              <a:rPr lang="en-US" dirty="0" smtClean="0"/>
              <a:t>Great for epics!</a:t>
            </a:r>
            <a:endParaRPr lang="en-US" dirty="0"/>
          </a:p>
        </p:txBody>
      </p:sp>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43</a:t>
            </a:fld>
            <a:endParaRPr lang="en-US"/>
          </a:p>
        </p:txBody>
      </p:sp>
      <p:pic>
        <p:nvPicPr>
          <p:cNvPr id="11" name="Picture 10"/>
          <p:cNvPicPr>
            <a:picLocks noChangeAspect="1"/>
          </p:cNvPicPr>
          <p:nvPr/>
        </p:nvPicPr>
        <p:blipFill>
          <a:blip r:embed="rId2"/>
          <a:stretch>
            <a:fillRect/>
          </a:stretch>
        </p:blipFill>
        <p:spPr>
          <a:xfrm>
            <a:off x="4667406" y="4643114"/>
            <a:ext cx="1132059" cy="1233852"/>
          </a:xfrm>
          <a:prstGeom prst="rect">
            <a:avLst/>
          </a:prstGeom>
        </p:spPr>
      </p:pic>
      <p:pic>
        <p:nvPicPr>
          <p:cNvPr id="12" name="Picture 11"/>
          <p:cNvPicPr>
            <a:picLocks noChangeAspect="1"/>
          </p:cNvPicPr>
          <p:nvPr/>
        </p:nvPicPr>
        <p:blipFill>
          <a:blip r:embed="rId2"/>
          <a:stretch>
            <a:fillRect/>
          </a:stretch>
        </p:blipFill>
        <p:spPr>
          <a:xfrm>
            <a:off x="6430999" y="1128861"/>
            <a:ext cx="1962373" cy="2138827"/>
          </a:xfrm>
          <a:prstGeom prst="rect">
            <a:avLst/>
          </a:prstGeom>
        </p:spPr>
      </p:pic>
      <p:pic>
        <p:nvPicPr>
          <p:cNvPr id="13" name="Picture 12"/>
          <p:cNvPicPr>
            <a:picLocks noChangeAspect="1"/>
          </p:cNvPicPr>
          <p:nvPr/>
        </p:nvPicPr>
        <p:blipFill>
          <a:blip r:embed="rId2"/>
          <a:stretch>
            <a:fillRect/>
          </a:stretch>
        </p:blipFill>
        <p:spPr>
          <a:xfrm>
            <a:off x="5368676" y="3117808"/>
            <a:ext cx="1489975" cy="1623951"/>
          </a:xfrm>
          <a:prstGeom prst="rect">
            <a:avLst/>
          </a:prstGeom>
        </p:spPr>
      </p:pic>
    </p:spTree>
    <p:extLst>
      <p:ext uri="{BB962C8B-B14F-4D97-AF65-F5344CB8AC3E}">
        <p14:creationId xmlns:p14="http://schemas.microsoft.com/office/powerpoint/2010/main" val="311985375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Relative Mass Sizing</a:t>
            </a:r>
            <a:endParaRPr lang="en-US" dirty="0"/>
          </a:p>
        </p:txBody>
      </p:sp>
      <p:sp>
        <p:nvSpPr>
          <p:cNvPr id="9" name="Content Placeholder 8"/>
          <p:cNvSpPr>
            <a:spLocks noGrp="1"/>
          </p:cNvSpPr>
          <p:nvPr>
            <p:ph sz="half" idx="1"/>
          </p:nvPr>
        </p:nvSpPr>
        <p:spPr/>
        <p:txBody>
          <a:bodyPr/>
          <a:lstStyle/>
          <a:p>
            <a:r>
              <a:rPr lang="en-US" dirty="0" smtClean="0"/>
              <a:t>Arrange by size</a:t>
            </a:r>
          </a:p>
          <a:p>
            <a:r>
              <a:rPr lang="en-US" dirty="0" smtClean="0"/>
              <a:t>Group by similar size</a:t>
            </a:r>
            <a:endParaRPr lang="en-US" dirty="0"/>
          </a:p>
        </p:txBody>
      </p:sp>
      <p:pic>
        <p:nvPicPr>
          <p:cNvPr id="11" name="Content Placeholder 10" descr="weights.png"/>
          <p:cNvPicPr>
            <a:picLocks noGrp="1" noChangeAspect="1"/>
          </p:cNvPicPr>
          <p:nvPr>
            <p:ph sz="half" idx="2"/>
          </p:nvPr>
        </p:nvPicPr>
        <p:blipFill>
          <a:blip r:embed="rId3">
            <a:extLst>
              <a:ext uri="{28A0092B-C50C-407E-A947-70E740481C1C}">
                <a14:useLocalDpi xmlns:a14="http://schemas.microsoft.com/office/drawing/2010/main" val="0"/>
              </a:ext>
            </a:extLst>
          </a:blip>
          <a:srcRect t="-64674" b="-64674"/>
          <a:stretch>
            <a:fillRect/>
          </a:stretch>
        </p:blipFill>
        <p:spPr/>
      </p:pic>
      <p:sp>
        <p:nvSpPr>
          <p:cNvPr id="5" name="Date Placeholder 4"/>
          <p:cNvSpPr>
            <a:spLocks noGrp="1"/>
          </p:cNvSpPr>
          <p:nvPr>
            <p:ph type="dt" sz="half" idx="10"/>
          </p:nvPr>
        </p:nvSpPr>
        <p:spPr/>
        <p:txBody>
          <a:bodyPr/>
          <a:lstStyle/>
          <a:p>
            <a:r>
              <a:rPr lang="en-US" smtClean="0"/>
              <a:t>Agile Estimation Workshop</a:t>
            </a:r>
            <a:endParaRPr lang="en-US"/>
          </a:p>
        </p:txBody>
      </p:sp>
      <p:sp>
        <p:nvSpPr>
          <p:cNvPr id="6" name="Footer Placeholder 5"/>
          <p:cNvSpPr>
            <a:spLocks noGrp="1"/>
          </p:cNvSpPr>
          <p:nvPr>
            <p:ph type="ftr" sz="quarter" idx="11"/>
          </p:nvPr>
        </p:nvSpPr>
        <p:spPr/>
        <p:txBody>
          <a:bodyPr/>
          <a:lstStyle/>
          <a:p>
            <a:r>
              <a:rPr lang="en-US" smtClean="0"/>
              <a:t>Copyright 2015, Stephen Vance</a:t>
            </a:r>
            <a:endParaRPr lang="en-US"/>
          </a:p>
        </p:txBody>
      </p:sp>
      <p:sp>
        <p:nvSpPr>
          <p:cNvPr id="7" name="Slide Number Placeholder 6"/>
          <p:cNvSpPr>
            <a:spLocks noGrp="1"/>
          </p:cNvSpPr>
          <p:nvPr>
            <p:ph type="sldNum" sz="quarter" idx="12"/>
          </p:nvPr>
        </p:nvSpPr>
        <p:spPr/>
        <p:txBody>
          <a:bodyPr/>
          <a:lstStyle/>
          <a:p>
            <a:fld id="{CF396E33-E00F-E244-98D7-44257FFFC797}" type="slidenum">
              <a:rPr lang="en-US" smtClean="0"/>
              <a:t>44</a:t>
            </a:fld>
            <a:endParaRPr lang="en-US"/>
          </a:p>
        </p:txBody>
      </p:sp>
    </p:spTree>
    <p:extLst>
      <p:ext uri="{BB962C8B-B14F-4D97-AF65-F5344CB8AC3E}">
        <p14:creationId xmlns:p14="http://schemas.microsoft.com/office/powerpoint/2010/main" val="37976061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Confidence Factors</a:t>
            </a:r>
            <a:endParaRPr lang="en-US" dirty="0"/>
          </a:p>
        </p:txBody>
      </p:sp>
      <p:sp>
        <p:nvSpPr>
          <p:cNvPr id="3" name="Text Placeholder 2"/>
          <p:cNvSpPr>
            <a:spLocks noGrp="1"/>
          </p:cNvSpPr>
          <p:nvPr>
            <p:ph type="body" idx="1"/>
          </p:nvPr>
        </p:nvSpPr>
        <p:spPr/>
        <p:txBody>
          <a:bodyPr/>
          <a:lstStyle/>
          <a:p>
            <a:r>
              <a:rPr lang="en-US" dirty="0" smtClean="0"/>
              <a:t>Opinion-Based Estimation</a:t>
            </a:r>
            <a:endParaRPr lang="en-US" dirty="0"/>
          </a:p>
        </p:txBody>
      </p:sp>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45</a:t>
            </a:fld>
            <a:endParaRPr lang="en-US"/>
          </a:p>
        </p:txBody>
      </p:sp>
    </p:spTree>
    <p:extLst>
      <p:ext uri="{BB962C8B-B14F-4D97-AF65-F5344CB8AC3E}">
        <p14:creationId xmlns:p14="http://schemas.microsoft.com/office/powerpoint/2010/main" val="33514980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Confidence Factors</a:t>
            </a:r>
            <a:endParaRPr lang="en-US" dirty="0"/>
          </a:p>
        </p:txBody>
      </p:sp>
      <p:sp>
        <p:nvSpPr>
          <p:cNvPr id="3" name="Content Placeholder 2"/>
          <p:cNvSpPr>
            <a:spLocks noGrp="1"/>
          </p:cNvSpPr>
          <p:nvPr>
            <p:ph sz="half" idx="1"/>
          </p:nvPr>
        </p:nvSpPr>
        <p:spPr/>
        <p:txBody>
          <a:bodyPr>
            <a:normAutofit/>
          </a:bodyPr>
          <a:lstStyle/>
          <a:p>
            <a:r>
              <a:rPr lang="en-US" dirty="0" smtClean="0"/>
              <a:t>More focused version of traditional management “tool”</a:t>
            </a:r>
          </a:p>
          <a:p>
            <a:r>
              <a:rPr lang="en-US" dirty="0" smtClean="0"/>
              <a:t>Makes risk assumptions explicit</a:t>
            </a:r>
          </a:p>
          <a:p>
            <a:r>
              <a:rPr lang="en-US" dirty="0" smtClean="0"/>
              <a:t>Separates estimation of the work from estimation of the risk</a:t>
            </a:r>
          </a:p>
        </p:txBody>
      </p:sp>
      <p:pic>
        <p:nvPicPr>
          <p:cNvPr id="8" name="Content Placeholder 7"/>
          <p:cNvPicPr>
            <a:picLocks noGrp="1" noChangeAspect="1"/>
          </p:cNvPicPr>
          <p:nvPr>
            <p:ph sz="half" idx="2"/>
          </p:nvPr>
        </p:nvPicPr>
        <p:blipFill>
          <a:blip r:embed="rId2"/>
          <a:srcRect t="-13675" b="-13675"/>
          <a:stretch>
            <a:fillRect/>
          </a:stretch>
        </p:blipFill>
        <p:spPr/>
      </p:pic>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46</a:t>
            </a:fld>
            <a:endParaRPr lang="en-US"/>
          </a:p>
        </p:txBody>
      </p:sp>
    </p:spTree>
    <p:extLst>
      <p:ext uri="{BB962C8B-B14F-4D97-AF65-F5344CB8AC3E}">
        <p14:creationId xmlns:p14="http://schemas.microsoft.com/office/powerpoint/2010/main" val="182918353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Confidence Factors</a:t>
            </a:r>
            <a:endParaRPr lang="en-US" dirty="0"/>
          </a:p>
        </p:txBody>
      </p:sp>
      <p:sp>
        <p:nvSpPr>
          <p:cNvPr id="8" name="Content Placeholder 7"/>
          <p:cNvSpPr>
            <a:spLocks noGrp="1"/>
          </p:cNvSpPr>
          <p:nvPr>
            <p:ph sz="half" idx="1"/>
          </p:nvPr>
        </p:nvSpPr>
        <p:spPr/>
        <p:txBody>
          <a:bodyPr/>
          <a:lstStyle/>
          <a:p>
            <a:r>
              <a:rPr lang="en-US" dirty="0"/>
              <a:t>Ask for </a:t>
            </a:r>
            <a:r>
              <a:rPr lang="en-US" dirty="0" smtClean="0"/>
              <a:t>the opinion as</a:t>
            </a:r>
          </a:p>
          <a:p>
            <a:pPr lvl="1"/>
            <a:r>
              <a:rPr lang="en-US" dirty="0" smtClean="0"/>
              <a:t>50</a:t>
            </a:r>
            <a:r>
              <a:rPr lang="en-US" dirty="0"/>
              <a:t>% likelihood opinion</a:t>
            </a:r>
          </a:p>
          <a:p>
            <a:pPr lvl="1"/>
            <a:r>
              <a:rPr lang="en-US" dirty="0"/>
              <a:t>Reasonable happy case</a:t>
            </a:r>
          </a:p>
          <a:p>
            <a:r>
              <a:rPr lang="en-US" dirty="0"/>
              <a:t>Vote on a confidence factor</a:t>
            </a:r>
          </a:p>
          <a:p>
            <a:pPr lvl="1"/>
            <a:r>
              <a:rPr lang="en-US" dirty="0"/>
              <a:t>1 Completely</a:t>
            </a:r>
          </a:p>
          <a:p>
            <a:pPr lvl="1"/>
            <a:r>
              <a:rPr lang="en-US" dirty="0"/>
              <a:t>2 </a:t>
            </a:r>
            <a:r>
              <a:rPr lang="en-US" dirty="0" smtClean="0"/>
              <a:t>Sort of</a:t>
            </a:r>
            <a:endParaRPr lang="en-US" dirty="0"/>
          </a:p>
          <a:p>
            <a:pPr lvl="1"/>
            <a:r>
              <a:rPr lang="en-US" dirty="0"/>
              <a:t>3 Not at </a:t>
            </a:r>
            <a:r>
              <a:rPr lang="en-US" dirty="0" smtClean="0"/>
              <a:t>all</a:t>
            </a:r>
            <a:endParaRPr lang="en-US" dirty="0"/>
          </a:p>
        </p:txBody>
      </p:sp>
      <p:sp>
        <p:nvSpPr>
          <p:cNvPr id="9" name="Content Placeholder 8"/>
          <p:cNvSpPr>
            <a:spLocks noGrp="1"/>
          </p:cNvSpPr>
          <p:nvPr>
            <p:ph sz="half" idx="2"/>
          </p:nvPr>
        </p:nvSpPr>
        <p:spPr/>
        <p:txBody>
          <a:bodyPr/>
          <a:lstStyle/>
          <a:p>
            <a:endParaRPr lang="en-US"/>
          </a:p>
        </p:txBody>
      </p:sp>
      <p:sp>
        <p:nvSpPr>
          <p:cNvPr id="5" name="Date Placeholder 4"/>
          <p:cNvSpPr>
            <a:spLocks noGrp="1"/>
          </p:cNvSpPr>
          <p:nvPr>
            <p:ph type="dt" sz="half" idx="10"/>
          </p:nvPr>
        </p:nvSpPr>
        <p:spPr/>
        <p:txBody>
          <a:bodyPr/>
          <a:lstStyle/>
          <a:p>
            <a:r>
              <a:rPr lang="en-US" smtClean="0"/>
              <a:t>Agile Estimation Workshop</a:t>
            </a:r>
            <a:endParaRPr lang="en-US"/>
          </a:p>
        </p:txBody>
      </p:sp>
      <p:sp>
        <p:nvSpPr>
          <p:cNvPr id="6" name="Footer Placeholder 5"/>
          <p:cNvSpPr>
            <a:spLocks noGrp="1"/>
          </p:cNvSpPr>
          <p:nvPr>
            <p:ph type="ftr" sz="quarter" idx="11"/>
          </p:nvPr>
        </p:nvSpPr>
        <p:spPr/>
        <p:txBody>
          <a:bodyPr/>
          <a:lstStyle/>
          <a:p>
            <a:r>
              <a:rPr lang="en-US" smtClean="0"/>
              <a:t>Copyright 2015, Stephen Vance</a:t>
            </a:r>
            <a:endParaRPr lang="en-US"/>
          </a:p>
        </p:txBody>
      </p:sp>
      <p:sp>
        <p:nvSpPr>
          <p:cNvPr id="7" name="Slide Number Placeholder 6"/>
          <p:cNvSpPr>
            <a:spLocks noGrp="1"/>
          </p:cNvSpPr>
          <p:nvPr>
            <p:ph type="sldNum" sz="quarter" idx="12"/>
          </p:nvPr>
        </p:nvSpPr>
        <p:spPr/>
        <p:txBody>
          <a:bodyPr/>
          <a:lstStyle/>
          <a:p>
            <a:fld id="{CF396E33-E00F-E244-98D7-44257FFFC797}" type="slidenum">
              <a:rPr lang="en-US" smtClean="0"/>
              <a:t>47</a:t>
            </a:fld>
            <a:endParaRPr lang="en-US"/>
          </a:p>
        </p:txBody>
      </p:sp>
    </p:spTree>
    <p:extLst>
      <p:ext uri="{BB962C8B-B14F-4D97-AF65-F5344CB8AC3E}">
        <p14:creationId xmlns:p14="http://schemas.microsoft.com/office/powerpoint/2010/main" val="34430793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Confidence Factor Example</a:t>
            </a:r>
            <a:endParaRPr lang="en-US" dirty="0"/>
          </a:p>
        </p:txBody>
      </p:sp>
      <p:sp>
        <p:nvSpPr>
          <p:cNvPr id="8" name="Text Placeholder 7"/>
          <p:cNvSpPr>
            <a:spLocks noGrp="1"/>
          </p:cNvSpPr>
          <p:nvPr>
            <p:ph type="body" idx="1"/>
          </p:nvPr>
        </p:nvSpPr>
        <p:spPr/>
        <p:txBody>
          <a:bodyPr/>
          <a:lstStyle/>
          <a:p>
            <a:r>
              <a:rPr lang="en-US" dirty="0" smtClean="0"/>
              <a:t>Without Confidence Factors</a:t>
            </a:r>
            <a:endParaRPr lang="en-US" dirty="0"/>
          </a:p>
        </p:txBody>
      </p:sp>
      <p:graphicFrame>
        <p:nvGraphicFramePr>
          <p:cNvPr id="12" name="Content Placeholder 11"/>
          <p:cNvGraphicFramePr>
            <a:graphicFrameLocks noGrp="1"/>
          </p:cNvGraphicFramePr>
          <p:nvPr>
            <p:ph sz="half" idx="2"/>
            <p:extLst>
              <p:ext uri="{D42A27DB-BD31-4B8C-83A1-F6EECF244321}">
                <p14:modId xmlns:p14="http://schemas.microsoft.com/office/powerpoint/2010/main" val="3027829568"/>
              </p:ext>
            </p:extLst>
          </p:nvPr>
        </p:nvGraphicFramePr>
        <p:xfrm>
          <a:off x="457200" y="2174875"/>
          <a:ext cx="4040188" cy="3708400"/>
        </p:xfrm>
        <a:graphic>
          <a:graphicData uri="http://schemas.openxmlformats.org/drawingml/2006/table">
            <a:tbl>
              <a:tblPr firstRow="1" bandRow="1">
                <a:tableStyleId>{5C22544A-7EE6-4342-B048-85BDC9FD1C3A}</a:tableStyleId>
              </a:tblPr>
              <a:tblGrid>
                <a:gridCol w="2020094"/>
                <a:gridCol w="2020094"/>
              </a:tblGrid>
              <a:tr h="370840">
                <a:tc>
                  <a:txBody>
                    <a:bodyPr/>
                    <a:lstStyle/>
                    <a:p>
                      <a:r>
                        <a:rPr lang="en-US" dirty="0" smtClean="0"/>
                        <a:t>Story</a:t>
                      </a:r>
                      <a:endParaRPr lang="en-US" dirty="0"/>
                    </a:p>
                  </a:txBody>
                  <a:tcPr/>
                </a:tc>
                <a:tc>
                  <a:txBody>
                    <a:bodyPr/>
                    <a:lstStyle/>
                    <a:p>
                      <a:r>
                        <a:rPr lang="en-US" dirty="0" smtClean="0"/>
                        <a:t>Estimate</a:t>
                      </a:r>
                      <a:endParaRPr lang="en-US" dirty="0"/>
                    </a:p>
                  </a:txBody>
                  <a:tcPr/>
                </a:tc>
              </a:tr>
              <a:tr h="370840">
                <a:tc>
                  <a:txBody>
                    <a:bodyPr/>
                    <a:lstStyle/>
                    <a:p>
                      <a:r>
                        <a:rPr lang="en-US" dirty="0" smtClean="0"/>
                        <a:t>A</a:t>
                      </a:r>
                      <a:endParaRPr lang="en-US" dirty="0"/>
                    </a:p>
                  </a:txBody>
                  <a:tcPr/>
                </a:tc>
                <a:tc>
                  <a:txBody>
                    <a:bodyPr/>
                    <a:lstStyle/>
                    <a:p>
                      <a:r>
                        <a:rPr lang="en-US" dirty="0" smtClean="0"/>
                        <a:t>1</a:t>
                      </a:r>
                      <a:endParaRPr lang="en-US" dirty="0"/>
                    </a:p>
                  </a:txBody>
                  <a:tcPr/>
                </a:tc>
              </a:tr>
              <a:tr h="370840">
                <a:tc>
                  <a:txBody>
                    <a:bodyPr/>
                    <a:lstStyle/>
                    <a:p>
                      <a:r>
                        <a:rPr lang="en-US" dirty="0" smtClean="0"/>
                        <a:t>B</a:t>
                      </a:r>
                      <a:endParaRPr lang="en-US" dirty="0"/>
                    </a:p>
                  </a:txBody>
                  <a:tcPr/>
                </a:tc>
                <a:tc>
                  <a:txBody>
                    <a:bodyPr/>
                    <a:lstStyle/>
                    <a:p>
                      <a:r>
                        <a:rPr lang="en-US" dirty="0" smtClean="0"/>
                        <a:t>2</a:t>
                      </a:r>
                      <a:endParaRPr lang="en-US" dirty="0"/>
                    </a:p>
                  </a:txBody>
                  <a:tcPr/>
                </a:tc>
              </a:tr>
              <a:tr h="370840">
                <a:tc>
                  <a:txBody>
                    <a:bodyPr/>
                    <a:lstStyle/>
                    <a:p>
                      <a:r>
                        <a:rPr lang="en-US" dirty="0" smtClean="0"/>
                        <a:t>C</a:t>
                      </a:r>
                      <a:endParaRPr lang="en-US" dirty="0"/>
                    </a:p>
                  </a:txBody>
                  <a:tcPr/>
                </a:tc>
                <a:tc>
                  <a:txBody>
                    <a:bodyPr/>
                    <a:lstStyle/>
                    <a:p>
                      <a:r>
                        <a:rPr lang="en-US" dirty="0" smtClean="0"/>
                        <a:t>8</a:t>
                      </a:r>
                      <a:endParaRPr lang="en-US" dirty="0"/>
                    </a:p>
                  </a:txBody>
                  <a:tcPr/>
                </a:tc>
              </a:tr>
              <a:tr h="370840">
                <a:tc>
                  <a:txBody>
                    <a:bodyPr/>
                    <a:lstStyle/>
                    <a:p>
                      <a:r>
                        <a:rPr lang="en-US" dirty="0" smtClean="0"/>
                        <a:t>D</a:t>
                      </a:r>
                      <a:endParaRPr lang="en-US" dirty="0"/>
                    </a:p>
                  </a:txBody>
                  <a:tcPr/>
                </a:tc>
                <a:tc>
                  <a:txBody>
                    <a:bodyPr/>
                    <a:lstStyle/>
                    <a:p>
                      <a:r>
                        <a:rPr lang="en-US" dirty="0" smtClean="0"/>
                        <a:t>13</a:t>
                      </a:r>
                      <a:endParaRPr lang="en-US" dirty="0"/>
                    </a:p>
                  </a:txBody>
                  <a:tcPr/>
                </a:tc>
              </a:tr>
              <a:tr h="370840">
                <a:tc>
                  <a:txBody>
                    <a:bodyPr/>
                    <a:lstStyle/>
                    <a:p>
                      <a:r>
                        <a:rPr lang="en-US" dirty="0" smtClean="0"/>
                        <a:t>E</a:t>
                      </a:r>
                      <a:endParaRPr lang="en-US" dirty="0"/>
                    </a:p>
                  </a:txBody>
                  <a:tcPr/>
                </a:tc>
                <a:tc>
                  <a:txBody>
                    <a:bodyPr/>
                    <a:lstStyle/>
                    <a:p>
                      <a:r>
                        <a:rPr lang="en-US" dirty="0" smtClean="0"/>
                        <a:t>5</a:t>
                      </a:r>
                      <a:endParaRPr lang="en-US" dirty="0"/>
                    </a:p>
                  </a:txBody>
                  <a:tcPr/>
                </a:tc>
              </a:tr>
              <a:tr h="370840">
                <a:tc>
                  <a:txBody>
                    <a:bodyPr/>
                    <a:lstStyle/>
                    <a:p>
                      <a:r>
                        <a:rPr lang="en-US" dirty="0" smtClean="0"/>
                        <a:t>F</a:t>
                      </a:r>
                      <a:endParaRPr lang="en-US" dirty="0"/>
                    </a:p>
                  </a:txBody>
                  <a:tcPr/>
                </a:tc>
                <a:tc>
                  <a:txBody>
                    <a:bodyPr/>
                    <a:lstStyle/>
                    <a:p>
                      <a:r>
                        <a:rPr lang="en-US" dirty="0" smtClean="0"/>
                        <a:t>3</a:t>
                      </a:r>
                      <a:endParaRPr lang="en-US" dirty="0"/>
                    </a:p>
                  </a:txBody>
                  <a:tcPr/>
                </a:tc>
              </a:tr>
              <a:tr h="370840">
                <a:tc>
                  <a:txBody>
                    <a:bodyPr/>
                    <a:lstStyle/>
                    <a:p>
                      <a:r>
                        <a:rPr lang="en-US" dirty="0" smtClean="0"/>
                        <a:t>G</a:t>
                      </a:r>
                      <a:endParaRPr lang="en-US" dirty="0"/>
                    </a:p>
                  </a:txBody>
                  <a:tcPr/>
                </a:tc>
                <a:tc>
                  <a:txBody>
                    <a:bodyPr/>
                    <a:lstStyle/>
                    <a:p>
                      <a:r>
                        <a:rPr lang="en-US" dirty="0" smtClean="0"/>
                        <a:t>1</a:t>
                      </a:r>
                      <a:endParaRPr lang="en-US" dirty="0"/>
                    </a:p>
                  </a:txBody>
                  <a:tcPr/>
                </a:tc>
              </a:tr>
              <a:tr h="370840">
                <a:tc>
                  <a:txBody>
                    <a:bodyPr/>
                    <a:lstStyle/>
                    <a:p>
                      <a:r>
                        <a:rPr lang="en-US" dirty="0" smtClean="0"/>
                        <a:t>H</a:t>
                      </a:r>
                      <a:endParaRPr lang="en-US" dirty="0"/>
                    </a:p>
                  </a:txBody>
                  <a:tcPr/>
                </a:tc>
                <a:tc>
                  <a:txBody>
                    <a:bodyPr/>
                    <a:lstStyle/>
                    <a:p>
                      <a:r>
                        <a:rPr lang="en-US" dirty="0" smtClean="0"/>
                        <a:t>8</a:t>
                      </a:r>
                      <a:endParaRPr lang="en-US" dirty="0"/>
                    </a:p>
                  </a:txBody>
                  <a:tcPr/>
                </a:tc>
              </a:tr>
              <a:tr h="370840">
                <a:tc>
                  <a:txBody>
                    <a:bodyPr/>
                    <a:lstStyle/>
                    <a:p>
                      <a:r>
                        <a:rPr lang="en-US" dirty="0" smtClean="0"/>
                        <a:t>Total</a:t>
                      </a:r>
                      <a:endParaRPr lang="en-US" dirty="0"/>
                    </a:p>
                  </a:txBody>
                  <a:tcPr/>
                </a:tc>
                <a:tc>
                  <a:txBody>
                    <a:bodyPr/>
                    <a:lstStyle/>
                    <a:p>
                      <a:r>
                        <a:rPr lang="en-US" dirty="0" smtClean="0"/>
                        <a:t>41</a:t>
                      </a:r>
                      <a:endParaRPr lang="en-US" dirty="0"/>
                    </a:p>
                  </a:txBody>
                  <a:tcPr/>
                </a:tc>
              </a:tr>
            </a:tbl>
          </a:graphicData>
        </a:graphic>
      </p:graphicFrame>
      <p:sp>
        <p:nvSpPr>
          <p:cNvPr id="10" name="Text Placeholder 9"/>
          <p:cNvSpPr>
            <a:spLocks noGrp="1"/>
          </p:cNvSpPr>
          <p:nvPr>
            <p:ph type="body" sz="quarter" idx="3"/>
          </p:nvPr>
        </p:nvSpPr>
        <p:spPr/>
        <p:txBody>
          <a:bodyPr/>
          <a:lstStyle/>
          <a:p>
            <a:r>
              <a:rPr lang="en-US" dirty="0" smtClean="0"/>
              <a:t>With Confidence Factors</a:t>
            </a:r>
            <a:endParaRPr lang="en-US" dirty="0"/>
          </a:p>
        </p:txBody>
      </p:sp>
      <p:graphicFrame>
        <p:nvGraphicFramePr>
          <p:cNvPr id="13" name="Content Placeholder 12"/>
          <p:cNvGraphicFramePr>
            <a:graphicFrameLocks noGrp="1"/>
          </p:cNvGraphicFramePr>
          <p:nvPr>
            <p:ph sz="quarter" idx="4"/>
            <p:extLst>
              <p:ext uri="{D42A27DB-BD31-4B8C-83A1-F6EECF244321}">
                <p14:modId xmlns:p14="http://schemas.microsoft.com/office/powerpoint/2010/main" val="1593639612"/>
              </p:ext>
            </p:extLst>
          </p:nvPr>
        </p:nvGraphicFramePr>
        <p:xfrm>
          <a:off x="4645025" y="2174875"/>
          <a:ext cx="3984325" cy="3708400"/>
        </p:xfrm>
        <a:graphic>
          <a:graphicData uri="http://schemas.openxmlformats.org/drawingml/2006/table">
            <a:tbl>
              <a:tblPr firstRow="1" bandRow="1">
                <a:tableStyleId>{5C22544A-7EE6-4342-B048-85BDC9FD1C3A}</a:tableStyleId>
              </a:tblPr>
              <a:tblGrid>
                <a:gridCol w="690880"/>
                <a:gridCol w="1010444"/>
                <a:gridCol w="1249680"/>
                <a:gridCol w="1033321"/>
              </a:tblGrid>
              <a:tr h="370840">
                <a:tc>
                  <a:txBody>
                    <a:bodyPr/>
                    <a:lstStyle/>
                    <a:p>
                      <a:r>
                        <a:rPr lang="en-US" dirty="0" smtClean="0"/>
                        <a:t>Story</a:t>
                      </a:r>
                      <a:endParaRPr lang="en-US" dirty="0"/>
                    </a:p>
                  </a:txBody>
                  <a:tcPr/>
                </a:tc>
                <a:tc>
                  <a:txBody>
                    <a:bodyPr/>
                    <a:lstStyle/>
                    <a:p>
                      <a:r>
                        <a:rPr lang="en-US" dirty="0" smtClean="0"/>
                        <a:t>Happy</a:t>
                      </a:r>
                      <a:endParaRPr lang="en-US" dirty="0"/>
                    </a:p>
                  </a:txBody>
                  <a:tcPr/>
                </a:tc>
                <a:tc>
                  <a:txBody>
                    <a:bodyPr/>
                    <a:lstStyle/>
                    <a:p>
                      <a:r>
                        <a:rPr lang="en-US" dirty="0" smtClean="0"/>
                        <a:t>Confidence</a:t>
                      </a:r>
                      <a:endParaRPr lang="en-US" dirty="0"/>
                    </a:p>
                  </a:txBody>
                  <a:tcPr/>
                </a:tc>
                <a:tc>
                  <a:txBody>
                    <a:bodyPr/>
                    <a:lstStyle/>
                    <a:p>
                      <a:r>
                        <a:rPr lang="en-US" dirty="0" smtClean="0"/>
                        <a:t>Adjusted</a:t>
                      </a:r>
                      <a:endParaRPr lang="en-US" dirty="0"/>
                    </a:p>
                  </a:txBody>
                  <a:tcPr/>
                </a:tc>
              </a:tr>
              <a:tr h="370840">
                <a:tc>
                  <a:txBody>
                    <a:bodyPr/>
                    <a:lstStyle/>
                    <a:p>
                      <a:r>
                        <a:rPr lang="en-US" dirty="0" smtClean="0"/>
                        <a:t>A</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pPr algn="r"/>
                      <a:r>
                        <a:rPr lang="en-US" dirty="0" smtClean="0"/>
                        <a:t>1=</a:t>
                      </a:r>
                      <a:endParaRPr lang="en-US" dirty="0"/>
                    </a:p>
                  </a:txBody>
                  <a:tcPr/>
                </a:tc>
              </a:tr>
              <a:tr h="370840">
                <a:tc>
                  <a:txBody>
                    <a:bodyPr/>
                    <a:lstStyle/>
                    <a:p>
                      <a:r>
                        <a:rPr lang="en-US" dirty="0" smtClean="0"/>
                        <a:t>B</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pPr algn="r"/>
                      <a:r>
                        <a:rPr lang="en-US" dirty="0" smtClean="0"/>
                        <a:t>2=</a:t>
                      </a:r>
                      <a:endParaRPr lang="en-US" dirty="0"/>
                    </a:p>
                  </a:txBody>
                  <a:tcPr/>
                </a:tc>
              </a:tr>
              <a:tr h="370840">
                <a:tc>
                  <a:txBody>
                    <a:bodyPr/>
                    <a:lstStyle/>
                    <a:p>
                      <a:r>
                        <a:rPr lang="en-US" dirty="0" smtClean="0"/>
                        <a:t>C</a:t>
                      </a:r>
                      <a:endParaRPr lang="en-US" dirty="0"/>
                    </a:p>
                  </a:txBody>
                  <a:tcPr/>
                </a:tc>
                <a:tc>
                  <a:txBody>
                    <a:bodyPr/>
                    <a:lstStyle/>
                    <a:p>
                      <a:r>
                        <a:rPr lang="en-US" dirty="0" smtClean="0"/>
                        <a:t>2</a:t>
                      </a:r>
                      <a:endParaRPr lang="en-US" dirty="0"/>
                    </a:p>
                  </a:txBody>
                  <a:tcPr/>
                </a:tc>
                <a:tc>
                  <a:txBody>
                    <a:bodyPr/>
                    <a:lstStyle/>
                    <a:p>
                      <a:r>
                        <a:rPr lang="en-US" dirty="0" smtClean="0"/>
                        <a:t>3</a:t>
                      </a:r>
                      <a:endParaRPr lang="en-US" dirty="0"/>
                    </a:p>
                  </a:txBody>
                  <a:tcPr/>
                </a:tc>
                <a:tc>
                  <a:txBody>
                    <a:bodyPr/>
                    <a:lstStyle/>
                    <a:p>
                      <a:pPr algn="r"/>
                      <a:r>
                        <a:rPr lang="en-US" dirty="0" smtClean="0"/>
                        <a:t>6&lt;</a:t>
                      </a:r>
                      <a:endParaRPr lang="en-US" dirty="0"/>
                    </a:p>
                  </a:txBody>
                  <a:tcPr/>
                </a:tc>
              </a:tr>
              <a:tr h="370840">
                <a:tc>
                  <a:txBody>
                    <a:bodyPr/>
                    <a:lstStyle/>
                    <a:p>
                      <a:r>
                        <a:rPr lang="en-US" dirty="0" smtClean="0"/>
                        <a:t>D</a:t>
                      </a:r>
                      <a:endParaRPr lang="en-US" dirty="0"/>
                    </a:p>
                  </a:txBody>
                  <a:tcPr/>
                </a:tc>
                <a:tc>
                  <a:txBody>
                    <a:bodyPr/>
                    <a:lstStyle/>
                    <a:p>
                      <a:r>
                        <a:rPr lang="en-US" dirty="0" smtClean="0"/>
                        <a:t>5</a:t>
                      </a:r>
                      <a:endParaRPr lang="en-US" dirty="0"/>
                    </a:p>
                  </a:txBody>
                  <a:tcPr/>
                </a:tc>
                <a:tc>
                  <a:txBody>
                    <a:bodyPr/>
                    <a:lstStyle/>
                    <a:p>
                      <a:r>
                        <a:rPr lang="en-US" dirty="0" smtClean="0"/>
                        <a:t>2</a:t>
                      </a:r>
                      <a:endParaRPr lang="en-US" dirty="0"/>
                    </a:p>
                  </a:txBody>
                  <a:tcPr/>
                </a:tc>
                <a:tc>
                  <a:txBody>
                    <a:bodyPr/>
                    <a:lstStyle/>
                    <a:p>
                      <a:pPr algn="r"/>
                      <a:r>
                        <a:rPr lang="en-US" dirty="0" smtClean="0"/>
                        <a:t>10&lt;</a:t>
                      </a:r>
                      <a:endParaRPr lang="en-US" dirty="0"/>
                    </a:p>
                  </a:txBody>
                  <a:tcPr/>
                </a:tc>
              </a:tr>
              <a:tr h="370840">
                <a:tc>
                  <a:txBody>
                    <a:bodyPr/>
                    <a:lstStyle/>
                    <a:p>
                      <a:r>
                        <a:rPr lang="en-US" dirty="0" smtClean="0"/>
                        <a:t>E</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pPr algn="r"/>
                      <a:r>
                        <a:rPr lang="en-US" dirty="0" smtClean="0"/>
                        <a:t>4&lt;</a:t>
                      </a:r>
                      <a:endParaRPr lang="en-US" dirty="0"/>
                    </a:p>
                  </a:txBody>
                  <a:tcPr/>
                </a:tc>
              </a:tr>
              <a:tr h="370840">
                <a:tc>
                  <a:txBody>
                    <a:bodyPr/>
                    <a:lstStyle/>
                    <a:p>
                      <a:r>
                        <a:rPr lang="en-US" dirty="0" smtClean="0"/>
                        <a:t>F</a:t>
                      </a:r>
                      <a:endParaRPr lang="en-US" dirty="0"/>
                    </a:p>
                  </a:txBody>
                  <a:tcPr/>
                </a:tc>
                <a:tc>
                  <a:txBody>
                    <a:bodyPr/>
                    <a:lstStyle/>
                    <a:p>
                      <a:r>
                        <a:rPr lang="en-US" dirty="0" smtClean="0"/>
                        <a:t>3</a:t>
                      </a:r>
                      <a:endParaRPr lang="en-US" dirty="0"/>
                    </a:p>
                  </a:txBody>
                  <a:tcPr/>
                </a:tc>
                <a:tc>
                  <a:txBody>
                    <a:bodyPr/>
                    <a:lstStyle/>
                    <a:p>
                      <a:r>
                        <a:rPr lang="en-US" dirty="0" smtClean="0"/>
                        <a:t>1</a:t>
                      </a:r>
                      <a:endParaRPr lang="en-US" dirty="0"/>
                    </a:p>
                  </a:txBody>
                  <a:tcPr/>
                </a:tc>
                <a:tc>
                  <a:txBody>
                    <a:bodyPr/>
                    <a:lstStyle/>
                    <a:p>
                      <a:pPr algn="r"/>
                      <a:r>
                        <a:rPr lang="en-US" dirty="0" smtClean="0"/>
                        <a:t>3=</a:t>
                      </a:r>
                      <a:endParaRPr lang="en-US" dirty="0"/>
                    </a:p>
                  </a:txBody>
                  <a:tcPr/>
                </a:tc>
              </a:tr>
              <a:tr h="370840">
                <a:tc>
                  <a:txBody>
                    <a:bodyPr/>
                    <a:lstStyle/>
                    <a:p>
                      <a:r>
                        <a:rPr lang="en-US" dirty="0" smtClean="0"/>
                        <a:t>G</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pPr algn="r"/>
                      <a:r>
                        <a:rPr lang="en-US" dirty="0" smtClean="0"/>
                        <a:t>1=</a:t>
                      </a:r>
                      <a:endParaRPr lang="en-US" dirty="0"/>
                    </a:p>
                  </a:txBody>
                  <a:tcPr/>
                </a:tc>
              </a:tr>
              <a:tr h="370840">
                <a:tc>
                  <a:txBody>
                    <a:bodyPr/>
                    <a:lstStyle/>
                    <a:p>
                      <a:r>
                        <a:rPr lang="en-US" dirty="0" smtClean="0"/>
                        <a:t>H</a:t>
                      </a:r>
                      <a:endParaRPr lang="en-US" dirty="0"/>
                    </a:p>
                  </a:txBody>
                  <a:tcPr/>
                </a:tc>
                <a:tc>
                  <a:txBody>
                    <a:bodyPr/>
                    <a:lstStyle/>
                    <a:p>
                      <a:r>
                        <a:rPr lang="en-US" dirty="0" smtClean="0"/>
                        <a:t>5</a:t>
                      </a:r>
                      <a:endParaRPr lang="en-US" dirty="0"/>
                    </a:p>
                  </a:txBody>
                  <a:tcPr/>
                </a:tc>
                <a:tc>
                  <a:txBody>
                    <a:bodyPr/>
                    <a:lstStyle/>
                    <a:p>
                      <a:r>
                        <a:rPr lang="en-US" dirty="0" smtClean="0"/>
                        <a:t>2</a:t>
                      </a:r>
                      <a:endParaRPr lang="en-US" dirty="0"/>
                    </a:p>
                  </a:txBody>
                  <a:tcPr/>
                </a:tc>
                <a:tc>
                  <a:txBody>
                    <a:bodyPr/>
                    <a:lstStyle/>
                    <a:p>
                      <a:pPr algn="r"/>
                      <a:r>
                        <a:rPr lang="en-US" dirty="0" smtClean="0"/>
                        <a:t>10&gt;</a:t>
                      </a:r>
                      <a:endParaRPr lang="en-US" dirty="0"/>
                    </a:p>
                  </a:txBody>
                  <a:tcPr/>
                </a:tc>
              </a:tr>
              <a:tr h="370840">
                <a:tc>
                  <a:txBody>
                    <a:bodyPr/>
                    <a:lstStyle/>
                    <a:p>
                      <a:r>
                        <a:rPr lang="en-US" dirty="0" smtClean="0"/>
                        <a:t>Total</a:t>
                      </a:r>
                      <a:endParaRPr lang="en-US" dirty="0"/>
                    </a:p>
                  </a:txBody>
                  <a:tcPr/>
                </a:tc>
                <a:tc>
                  <a:txBody>
                    <a:bodyPr/>
                    <a:lstStyle/>
                    <a:p>
                      <a:r>
                        <a:rPr lang="en-US" dirty="0" smtClean="0"/>
                        <a:t>20</a:t>
                      </a:r>
                      <a:endParaRPr lang="en-US" dirty="0"/>
                    </a:p>
                  </a:txBody>
                  <a:tcPr/>
                </a:tc>
                <a:tc>
                  <a:txBody>
                    <a:bodyPr/>
                    <a:lstStyle/>
                    <a:p>
                      <a:endParaRPr lang="en-US"/>
                    </a:p>
                  </a:txBody>
                  <a:tcPr/>
                </a:tc>
                <a:tc>
                  <a:txBody>
                    <a:bodyPr/>
                    <a:lstStyle/>
                    <a:p>
                      <a:pPr algn="r"/>
                      <a:r>
                        <a:rPr lang="en-US" dirty="0" smtClean="0"/>
                        <a:t>37</a:t>
                      </a:r>
                      <a:endParaRPr lang="en-US" dirty="0"/>
                    </a:p>
                  </a:txBody>
                  <a:tcPr/>
                </a:tc>
              </a:tr>
            </a:tbl>
          </a:graphicData>
        </a:graphic>
      </p:graphicFrame>
      <p:sp>
        <p:nvSpPr>
          <p:cNvPr id="5" name="Date Placeholder 4"/>
          <p:cNvSpPr>
            <a:spLocks noGrp="1"/>
          </p:cNvSpPr>
          <p:nvPr>
            <p:ph type="dt" sz="half" idx="10"/>
          </p:nvPr>
        </p:nvSpPr>
        <p:spPr/>
        <p:txBody>
          <a:bodyPr/>
          <a:lstStyle/>
          <a:p>
            <a:r>
              <a:rPr lang="en-US" smtClean="0"/>
              <a:t>Agile Estimation Workshop</a:t>
            </a:r>
            <a:endParaRPr lang="en-US"/>
          </a:p>
        </p:txBody>
      </p:sp>
      <p:sp>
        <p:nvSpPr>
          <p:cNvPr id="6" name="Footer Placeholder 5"/>
          <p:cNvSpPr>
            <a:spLocks noGrp="1"/>
          </p:cNvSpPr>
          <p:nvPr>
            <p:ph type="ftr" sz="quarter" idx="11"/>
          </p:nvPr>
        </p:nvSpPr>
        <p:spPr/>
        <p:txBody>
          <a:bodyPr/>
          <a:lstStyle/>
          <a:p>
            <a:r>
              <a:rPr lang="en-US" smtClean="0"/>
              <a:t>Copyright 2015, Stephen Vance</a:t>
            </a:r>
            <a:endParaRPr lang="en-US"/>
          </a:p>
        </p:txBody>
      </p:sp>
      <p:sp>
        <p:nvSpPr>
          <p:cNvPr id="7" name="Slide Number Placeholder 6"/>
          <p:cNvSpPr>
            <a:spLocks noGrp="1"/>
          </p:cNvSpPr>
          <p:nvPr>
            <p:ph type="sldNum" sz="quarter" idx="12"/>
          </p:nvPr>
        </p:nvSpPr>
        <p:spPr/>
        <p:txBody>
          <a:bodyPr/>
          <a:lstStyle/>
          <a:p>
            <a:fld id="{CF396E33-E00F-E244-98D7-44257FFFC797}" type="slidenum">
              <a:rPr lang="en-US" smtClean="0"/>
              <a:t>48</a:t>
            </a:fld>
            <a:endParaRPr lang="en-US"/>
          </a:p>
        </p:txBody>
      </p:sp>
    </p:spTree>
    <p:extLst>
      <p:ext uri="{BB962C8B-B14F-4D97-AF65-F5344CB8AC3E}">
        <p14:creationId xmlns:p14="http://schemas.microsoft.com/office/powerpoint/2010/main" val="14163858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Empirical Estimation</a:t>
            </a:r>
            <a:endParaRPr lang="en-US" dirty="0"/>
          </a:p>
        </p:txBody>
      </p:sp>
      <p:sp>
        <p:nvSpPr>
          <p:cNvPr id="8" name="Text Placeholder 7"/>
          <p:cNvSpPr>
            <a:spLocks noGrp="1"/>
          </p:cNvSpPr>
          <p:nvPr>
            <p:ph type="body" idx="1"/>
          </p:nvPr>
        </p:nvSpPr>
        <p:spPr/>
        <p:txBody>
          <a:bodyPr/>
          <a:lstStyle/>
          <a:p>
            <a:r>
              <a:rPr lang="en-US" dirty="0" smtClean="0"/>
              <a:t>Afternoon</a:t>
            </a:r>
            <a:endParaRPr lang="en-US" dirty="0"/>
          </a:p>
        </p:txBody>
      </p:sp>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49</a:t>
            </a:fld>
            <a:endParaRPr lang="en-US"/>
          </a:p>
        </p:txBody>
      </p:sp>
    </p:spTree>
    <p:extLst>
      <p:ext uri="{BB962C8B-B14F-4D97-AF65-F5344CB8AC3E}">
        <p14:creationId xmlns:p14="http://schemas.microsoft.com/office/powerpoint/2010/main" val="676299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3 Project Management Questions</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858150761"/>
              </p:ext>
            </p:extLst>
          </p:nvPr>
        </p:nvGraphicFramePr>
        <p:xfrm>
          <a:off x="457200" y="1600200"/>
          <a:ext cx="8229600" cy="3779520"/>
        </p:xfrm>
        <a:graphic>
          <a:graphicData uri="http://schemas.openxmlformats.org/drawingml/2006/table">
            <a:tbl>
              <a:tblPr firstRow="1" bandRow="1">
                <a:tableStyleId>{5C22544A-7EE6-4342-B048-85BDC9FD1C3A}</a:tableStyleId>
              </a:tblPr>
              <a:tblGrid>
                <a:gridCol w="465652"/>
                <a:gridCol w="5518837"/>
                <a:gridCol w="2245111"/>
              </a:tblGrid>
              <a:tr h="370840">
                <a:tc>
                  <a:txBody>
                    <a:bodyPr/>
                    <a:lstStyle/>
                    <a:p>
                      <a:endParaRPr lang="en-US" sz="3200" dirty="0"/>
                    </a:p>
                  </a:txBody>
                  <a:tcPr/>
                </a:tc>
                <a:tc>
                  <a:txBody>
                    <a:bodyPr/>
                    <a:lstStyle/>
                    <a:p>
                      <a:r>
                        <a:rPr lang="en-US" sz="3200" dirty="0" smtClean="0"/>
                        <a:t>Question</a:t>
                      </a:r>
                      <a:endParaRPr lang="en-US" sz="3200" dirty="0"/>
                    </a:p>
                  </a:txBody>
                  <a:tcPr/>
                </a:tc>
                <a:tc>
                  <a:txBody>
                    <a:bodyPr/>
                    <a:lstStyle/>
                    <a:p>
                      <a:r>
                        <a:rPr lang="en-US" sz="3200" dirty="0" smtClean="0"/>
                        <a:t>Known As</a:t>
                      </a:r>
                      <a:endParaRPr lang="en-US" sz="3200" dirty="0"/>
                    </a:p>
                  </a:txBody>
                  <a:tcPr/>
                </a:tc>
              </a:tr>
              <a:tr h="370840">
                <a:tc>
                  <a:txBody>
                    <a:bodyPr/>
                    <a:lstStyle/>
                    <a:p>
                      <a:r>
                        <a:rPr lang="en-US" sz="3200" dirty="0" smtClean="0"/>
                        <a:t>1</a:t>
                      </a:r>
                      <a:endParaRPr lang="en-US" sz="3200" dirty="0"/>
                    </a:p>
                  </a:txBody>
                  <a:tcPr/>
                </a:tc>
                <a:tc>
                  <a:txBody>
                    <a:bodyPr/>
                    <a:lstStyle/>
                    <a:p>
                      <a:r>
                        <a:rPr lang="en-US" sz="3200" u="none" kern="1200" baseline="0" dirty="0" smtClean="0">
                          <a:solidFill>
                            <a:schemeClr val="dk1"/>
                          </a:solidFill>
                          <a:latin typeface="+mn-lt"/>
                          <a:ea typeface="+mn-ea"/>
                          <a:cs typeface="+mn-cs"/>
                        </a:rPr>
                        <a:t>How much work can we do in a certain amount of time?</a:t>
                      </a:r>
                      <a:endParaRPr lang="en-US" sz="3200" dirty="0"/>
                    </a:p>
                  </a:txBody>
                  <a:tcPr/>
                </a:tc>
                <a:tc>
                  <a:txBody>
                    <a:bodyPr/>
                    <a:lstStyle/>
                    <a:p>
                      <a:r>
                        <a:rPr lang="en-US" sz="3200" dirty="0" smtClean="0"/>
                        <a:t>Capacity planning</a:t>
                      </a:r>
                      <a:endParaRPr lang="en-US" sz="3200" dirty="0"/>
                    </a:p>
                  </a:txBody>
                  <a:tcPr/>
                </a:tc>
              </a:tr>
              <a:tr h="370840">
                <a:tc>
                  <a:txBody>
                    <a:bodyPr/>
                    <a:lstStyle/>
                    <a:p>
                      <a:r>
                        <a:rPr lang="en-US" sz="3200" dirty="0" smtClean="0"/>
                        <a:t>2</a:t>
                      </a:r>
                      <a:endParaRPr lang="en-US" sz="3200" dirty="0"/>
                    </a:p>
                  </a:txBody>
                  <a:tcPr/>
                </a:tc>
                <a:tc>
                  <a:txBody>
                    <a:bodyPr/>
                    <a:lstStyle/>
                    <a:p>
                      <a:r>
                        <a:rPr lang="en-US" sz="3200" u="none" kern="1200" baseline="0" dirty="0" smtClean="0">
                          <a:solidFill>
                            <a:schemeClr val="dk1"/>
                          </a:solidFill>
                          <a:latin typeface="+mn-lt"/>
                          <a:ea typeface="+mn-ea"/>
                          <a:cs typeface="+mn-cs"/>
                        </a:rPr>
                        <a:t>How long will it take to finish a certain amount of work?</a:t>
                      </a:r>
                      <a:endParaRPr lang="en-US" sz="3200" dirty="0"/>
                    </a:p>
                  </a:txBody>
                  <a:tcPr/>
                </a:tc>
                <a:tc>
                  <a:txBody>
                    <a:bodyPr/>
                    <a:lstStyle/>
                    <a:p>
                      <a:r>
                        <a:rPr lang="en-US" sz="3200" dirty="0" smtClean="0"/>
                        <a:t>Delivery forecasting</a:t>
                      </a:r>
                      <a:endParaRPr lang="en-US" sz="3200" dirty="0"/>
                    </a:p>
                  </a:txBody>
                  <a:tcPr/>
                </a:tc>
              </a:tr>
              <a:tr h="370840">
                <a:tc>
                  <a:txBody>
                    <a:bodyPr/>
                    <a:lstStyle/>
                    <a:p>
                      <a:r>
                        <a:rPr lang="en-US" sz="3200" dirty="0" smtClean="0"/>
                        <a:t>3</a:t>
                      </a:r>
                      <a:endParaRPr lang="en-US" sz="3200" dirty="0"/>
                    </a:p>
                  </a:txBody>
                  <a:tcPr/>
                </a:tc>
                <a:tc>
                  <a:txBody>
                    <a:bodyPr/>
                    <a:lstStyle/>
                    <a:p>
                      <a:r>
                        <a:rPr lang="en-US" sz="3200" u="none" kern="1200" baseline="0" dirty="0" smtClean="0">
                          <a:solidFill>
                            <a:schemeClr val="dk1"/>
                          </a:solidFill>
                          <a:latin typeface="+mn-lt"/>
                          <a:ea typeface="+mn-ea"/>
                          <a:cs typeface="+mn-cs"/>
                        </a:rPr>
                        <a:t>How close are we to delivering against our forecast?</a:t>
                      </a:r>
                      <a:endParaRPr lang="en-US" sz="3200" dirty="0"/>
                    </a:p>
                  </a:txBody>
                  <a:tcPr/>
                </a:tc>
                <a:tc>
                  <a:txBody>
                    <a:bodyPr/>
                    <a:lstStyle/>
                    <a:p>
                      <a:r>
                        <a:rPr lang="en-US" sz="3200" dirty="0" smtClean="0"/>
                        <a:t>Progress reporting</a:t>
                      </a:r>
                      <a:endParaRPr lang="en-US" sz="3200" dirty="0"/>
                    </a:p>
                  </a:txBody>
                  <a:tcPr/>
                </a:tc>
              </a:tr>
            </a:tbl>
          </a:graphicData>
        </a:graphic>
      </p:graphicFrame>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19EC250A-278C-F24E-8AE5-E8EC2D7F198C}" type="slidenum">
              <a:rPr lang="en-US" smtClean="0"/>
              <a:t>5</a:t>
            </a:fld>
            <a:endParaRPr lang="en-US"/>
          </a:p>
        </p:txBody>
      </p:sp>
    </p:spTree>
    <p:extLst>
      <p:ext uri="{BB962C8B-B14F-4D97-AF65-F5344CB8AC3E}">
        <p14:creationId xmlns:p14="http://schemas.microsoft.com/office/powerpoint/2010/main" val="41469826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Cycle Time</a:t>
            </a:r>
            <a:endParaRPr lang="en-US" dirty="0"/>
          </a:p>
        </p:txBody>
      </p:sp>
      <p:sp>
        <p:nvSpPr>
          <p:cNvPr id="8" name="Text Placeholder 7"/>
          <p:cNvSpPr>
            <a:spLocks noGrp="1"/>
          </p:cNvSpPr>
          <p:nvPr>
            <p:ph type="body" idx="1"/>
          </p:nvPr>
        </p:nvSpPr>
        <p:spPr/>
        <p:txBody>
          <a:bodyPr/>
          <a:lstStyle/>
          <a:p>
            <a:r>
              <a:rPr lang="en-US" dirty="0" smtClean="0"/>
              <a:t>Empirical Estimation</a:t>
            </a:r>
            <a:endParaRPr lang="en-US" dirty="0"/>
          </a:p>
        </p:txBody>
      </p:sp>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50</a:t>
            </a:fld>
            <a:endParaRPr lang="en-US"/>
          </a:p>
        </p:txBody>
      </p:sp>
    </p:spTree>
    <p:extLst>
      <p:ext uri="{BB962C8B-B14F-4D97-AF65-F5344CB8AC3E}">
        <p14:creationId xmlns:p14="http://schemas.microsoft.com/office/powerpoint/2010/main" val="30995537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Cycle Time</a:t>
            </a:r>
            <a:endParaRPr lang="en-US" dirty="0"/>
          </a:p>
        </p:txBody>
      </p:sp>
      <p:sp>
        <p:nvSpPr>
          <p:cNvPr id="3" name="Content Placeholder 2"/>
          <p:cNvSpPr>
            <a:spLocks noGrp="1"/>
          </p:cNvSpPr>
          <p:nvPr>
            <p:ph sz="half" idx="1"/>
          </p:nvPr>
        </p:nvSpPr>
        <p:spPr/>
        <p:txBody>
          <a:bodyPr>
            <a:normAutofit/>
          </a:bodyPr>
          <a:lstStyle/>
          <a:p>
            <a:r>
              <a:rPr lang="en-US" dirty="0" smtClean="0"/>
              <a:t>Measurement</a:t>
            </a:r>
          </a:p>
          <a:p>
            <a:r>
              <a:rPr lang="en-US" dirty="0" smtClean="0"/>
              <a:t>Applies when work is identified</a:t>
            </a:r>
          </a:p>
          <a:p>
            <a:r>
              <a:rPr lang="en-US" dirty="0" smtClean="0"/>
              <a:t>Applies across subsets of the process</a:t>
            </a:r>
          </a:p>
          <a:p>
            <a:r>
              <a:rPr lang="en-US" dirty="0" smtClean="0"/>
              <a:t>Normalizes for roll up forecasts</a:t>
            </a:r>
          </a:p>
          <a:p>
            <a:pPr lvl="1"/>
            <a:r>
              <a:rPr lang="en-US" dirty="0" smtClean="0"/>
              <a:t>Don’t use for individual team comparisons</a:t>
            </a:r>
            <a:endParaRPr lang="en-US" dirty="0"/>
          </a:p>
        </p:txBody>
      </p:sp>
      <p:pic>
        <p:nvPicPr>
          <p:cNvPr id="8" name="Content Placeholder 7"/>
          <p:cNvPicPr>
            <a:picLocks noGrp="1" noChangeAspect="1"/>
          </p:cNvPicPr>
          <p:nvPr>
            <p:ph sz="half" idx="2"/>
          </p:nvPr>
        </p:nvPicPr>
        <p:blipFill>
          <a:blip r:embed="rId2"/>
          <a:srcRect t="-29200" b="-29200"/>
          <a:stretch>
            <a:fillRect/>
          </a:stretch>
        </p:blipFill>
        <p:spPr/>
      </p:pic>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51</a:t>
            </a:fld>
            <a:endParaRPr lang="en-US"/>
          </a:p>
        </p:txBody>
      </p:sp>
    </p:spTree>
    <p:extLst>
      <p:ext uri="{BB962C8B-B14F-4D97-AF65-F5344CB8AC3E}">
        <p14:creationId xmlns:p14="http://schemas.microsoft.com/office/powerpoint/2010/main" val="255826081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Cycle Time Story Time</a:t>
            </a:r>
            <a:endParaRPr lang="en-US" dirty="0"/>
          </a:p>
        </p:txBody>
      </p:sp>
      <p:graphicFrame>
        <p:nvGraphicFramePr>
          <p:cNvPr id="10" name="Content Placeholder 9"/>
          <p:cNvGraphicFramePr>
            <a:graphicFrameLocks noGrp="1"/>
          </p:cNvGraphicFramePr>
          <p:nvPr>
            <p:ph sz="half" idx="1"/>
            <p:extLst>
              <p:ext uri="{D42A27DB-BD31-4B8C-83A1-F6EECF244321}">
                <p14:modId xmlns:p14="http://schemas.microsoft.com/office/powerpoint/2010/main" val="3590981539"/>
              </p:ext>
            </p:extLst>
          </p:nvPr>
        </p:nvGraphicFramePr>
        <p:xfrm>
          <a:off x="457200" y="1600200"/>
          <a:ext cx="4038600" cy="1854200"/>
        </p:xfrm>
        <a:graphic>
          <a:graphicData uri="http://schemas.openxmlformats.org/drawingml/2006/table">
            <a:tbl>
              <a:tblPr firstRow="1" bandRow="1">
                <a:tableStyleId>{5C22544A-7EE6-4342-B048-85BDC9FD1C3A}</a:tableStyleId>
              </a:tblPr>
              <a:tblGrid>
                <a:gridCol w="2019300"/>
                <a:gridCol w="2019300"/>
              </a:tblGrid>
              <a:tr h="370840">
                <a:tc>
                  <a:txBody>
                    <a:bodyPr/>
                    <a:lstStyle/>
                    <a:p>
                      <a:pPr algn="ctr"/>
                      <a:r>
                        <a:rPr lang="en-US" dirty="0" smtClean="0"/>
                        <a:t>Story Points</a:t>
                      </a:r>
                      <a:endParaRPr lang="en-US" dirty="0"/>
                    </a:p>
                  </a:txBody>
                  <a:tcPr/>
                </a:tc>
                <a:tc>
                  <a:txBody>
                    <a:bodyPr/>
                    <a:lstStyle/>
                    <a:p>
                      <a:pPr algn="ctr"/>
                      <a:r>
                        <a:rPr lang="en-US" dirty="0" smtClean="0"/>
                        <a:t>Cycle Time (days)</a:t>
                      </a:r>
                      <a:endParaRPr lang="en-US" dirty="0"/>
                    </a:p>
                  </a:txBody>
                  <a:tcPr/>
                </a:tc>
              </a:tr>
              <a:tr h="370840">
                <a:tc>
                  <a:txBody>
                    <a:bodyPr/>
                    <a:lstStyle/>
                    <a:p>
                      <a:pPr algn="ctr"/>
                      <a:r>
                        <a:rPr lang="en-US" dirty="0" smtClean="0"/>
                        <a:t>1</a:t>
                      </a:r>
                      <a:endParaRPr lang="en-US" dirty="0"/>
                    </a:p>
                  </a:txBody>
                  <a:tcPr/>
                </a:tc>
                <a:tc>
                  <a:txBody>
                    <a:bodyPr/>
                    <a:lstStyle/>
                    <a:p>
                      <a:pPr algn="ctr"/>
                      <a:r>
                        <a:rPr lang="en-US" dirty="0" smtClean="0"/>
                        <a:t>15</a:t>
                      </a:r>
                      <a:endParaRPr lang="en-US" dirty="0"/>
                    </a:p>
                  </a:txBody>
                  <a:tcPr/>
                </a:tc>
              </a:tr>
              <a:tr h="370840">
                <a:tc>
                  <a:txBody>
                    <a:bodyPr/>
                    <a:lstStyle/>
                    <a:p>
                      <a:pPr algn="ctr"/>
                      <a:r>
                        <a:rPr lang="en-US" dirty="0" smtClean="0"/>
                        <a:t>2</a:t>
                      </a:r>
                      <a:endParaRPr lang="en-US" dirty="0"/>
                    </a:p>
                  </a:txBody>
                  <a:tcPr/>
                </a:tc>
                <a:tc>
                  <a:txBody>
                    <a:bodyPr/>
                    <a:lstStyle/>
                    <a:p>
                      <a:pPr algn="ctr"/>
                      <a:r>
                        <a:rPr lang="en-US" dirty="0" smtClean="0"/>
                        <a:t>18</a:t>
                      </a:r>
                      <a:endParaRPr lang="en-US" dirty="0"/>
                    </a:p>
                  </a:txBody>
                  <a:tcPr/>
                </a:tc>
              </a:tr>
              <a:tr h="370840">
                <a:tc>
                  <a:txBody>
                    <a:bodyPr/>
                    <a:lstStyle/>
                    <a:p>
                      <a:pPr algn="ctr"/>
                      <a:r>
                        <a:rPr lang="en-US" dirty="0" smtClean="0"/>
                        <a:t>3</a:t>
                      </a:r>
                      <a:endParaRPr lang="en-US" dirty="0"/>
                    </a:p>
                  </a:txBody>
                  <a:tcPr/>
                </a:tc>
                <a:tc>
                  <a:txBody>
                    <a:bodyPr/>
                    <a:lstStyle/>
                    <a:p>
                      <a:pPr algn="ctr"/>
                      <a:r>
                        <a:rPr lang="en-US" dirty="0" smtClean="0"/>
                        <a:t>20</a:t>
                      </a:r>
                      <a:endParaRPr lang="en-US" dirty="0"/>
                    </a:p>
                  </a:txBody>
                  <a:tcPr/>
                </a:tc>
              </a:tr>
              <a:tr h="370840">
                <a:tc>
                  <a:txBody>
                    <a:bodyPr/>
                    <a:lstStyle/>
                    <a:p>
                      <a:pPr algn="ctr"/>
                      <a:r>
                        <a:rPr lang="en-US" dirty="0" smtClean="0"/>
                        <a:t>5</a:t>
                      </a:r>
                      <a:endParaRPr lang="en-US" dirty="0"/>
                    </a:p>
                  </a:txBody>
                  <a:tcPr/>
                </a:tc>
                <a:tc>
                  <a:txBody>
                    <a:bodyPr/>
                    <a:lstStyle/>
                    <a:p>
                      <a:pPr algn="ctr"/>
                      <a:r>
                        <a:rPr lang="en-US" dirty="0" smtClean="0"/>
                        <a:t>17</a:t>
                      </a:r>
                      <a:endParaRPr lang="en-US" dirty="0"/>
                    </a:p>
                  </a:txBody>
                  <a:tcPr/>
                </a:tc>
              </a:tr>
            </a:tbl>
          </a:graphicData>
        </a:graphic>
      </p:graphicFrame>
      <p:pic>
        <p:nvPicPr>
          <p:cNvPr id="9" name="Content Placeholder 8"/>
          <p:cNvPicPr>
            <a:picLocks noGrp="1" noChangeAspect="1"/>
          </p:cNvPicPr>
          <p:nvPr>
            <p:ph sz="half" idx="2"/>
          </p:nvPr>
        </p:nvPicPr>
        <p:blipFill>
          <a:blip r:embed="rId2"/>
          <a:srcRect t="-21267" b="-21267"/>
          <a:stretch>
            <a:fillRect/>
          </a:stretch>
        </p:blipFill>
        <p:spPr/>
      </p:pic>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52</a:t>
            </a:fld>
            <a:endParaRPr lang="en-US"/>
          </a:p>
        </p:txBody>
      </p:sp>
      <p:sp>
        <p:nvSpPr>
          <p:cNvPr id="11" name="TextBox 10"/>
          <p:cNvSpPr txBox="1"/>
          <p:nvPr/>
        </p:nvSpPr>
        <p:spPr>
          <a:xfrm>
            <a:off x="772557" y="4189795"/>
            <a:ext cx="3412838" cy="1015663"/>
          </a:xfrm>
          <a:prstGeom prst="rect">
            <a:avLst/>
          </a:prstGeom>
          <a:noFill/>
        </p:spPr>
        <p:txBody>
          <a:bodyPr wrap="none" rtlCol="0">
            <a:spAutoFit/>
          </a:bodyPr>
          <a:lstStyle/>
          <a:p>
            <a:pPr algn="ctr"/>
            <a:r>
              <a:rPr lang="en-US" sz="2000" dirty="0" smtClean="0"/>
              <a:t>5X spread fits in 17.5±2.5 days:</a:t>
            </a:r>
          </a:p>
          <a:p>
            <a:pPr algn="ctr"/>
            <a:r>
              <a:rPr lang="en-US" sz="2000" b="1" dirty="0"/>
              <a:t>±</a:t>
            </a:r>
            <a:r>
              <a:rPr lang="en-US" sz="2000" b="1" dirty="0" smtClean="0"/>
              <a:t>14% by assuming stories</a:t>
            </a:r>
          </a:p>
          <a:p>
            <a:pPr algn="ctr"/>
            <a:r>
              <a:rPr lang="en-US" sz="2000" b="1" dirty="0" smtClean="0"/>
              <a:t>are all the same size!</a:t>
            </a:r>
            <a:endParaRPr lang="en-US" sz="2000" b="1" dirty="0"/>
          </a:p>
        </p:txBody>
      </p:sp>
    </p:spTree>
    <p:extLst>
      <p:ext uri="{BB962C8B-B14F-4D97-AF65-F5344CB8AC3E}">
        <p14:creationId xmlns:p14="http://schemas.microsoft.com/office/powerpoint/2010/main" val="1468091608"/>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Example Cycle Times</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300288834"/>
              </p:ext>
            </p:extLst>
          </p:nvPr>
        </p:nvGraphicFramePr>
        <p:xfrm>
          <a:off x="457200" y="1600200"/>
          <a:ext cx="8229600" cy="2661920"/>
        </p:xfrm>
        <a:graphic>
          <a:graphicData uri="http://schemas.openxmlformats.org/drawingml/2006/table">
            <a:tbl>
              <a:tblPr firstRow="1" bandRow="1">
                <a:tableStyleId>{5C22544A-7EE6-4342-B048-85BDC9FD1C3A}</a:tableStyleId>
              </a:tblPr>
              <a:tblGrid>
                <a:gridCol w="831173"/>
                <a:gridCol w="4748577"/>
                <a:gridCol w="1454021"/>
                <a:gridCol w="1195829"/>
              </a:tblGrid>
              <a:tr h="370840">
                <a:tc>
                  <a:txBody>
                    <a:bodyPr/>
                    <a:lstStyle/>
                    <a:p>
                      <a:r>
                        <a:rPr lang="en-US" dirty="0" smtClean="0"/>
                        <a:t>Team</a:t>
                      </a:r>
                      <a:endParaRPr lang="en-US" dirty="0"/>
                    </a:p>
                  </a:txBody>
                  <a:tcPr/>
                </a:tc>
                <a:tc>
                  <a:txBody>
                    <a:bodyPr/>
                    <a:lstStyle/>
                    <a:p>
                      <a:r>
                        <a:rPr lang="en-US" dirty="0" smtClean="0"/>
                        <a:t>Description</a:t>
                      </a:r>
                      <a:endParaRPr lang="en-US" dirty="0"/>
                    </a:p>
                  </a:txBody>
                  <a:tcPr/>
                </a:tc>
                <a:tc>
                  <a:txBody>
                    <a:bodyPr/>
                    <a:lstStyle/>
                    <a:p>
                      <a:r>
                        <a:rPr lang="en-US" dirty="0" smtClean="0"/>
                        <a:t>Cycle Time</a:t>
                      </a:r>
                      <a:endParaRPr lang="en-US" dirty="0"/>
                    </a:p>
                  </a:txBody>
                  <a:tcPr/>
                </a:tc>
                <a:tc>
                  <a:txBody>
                    <a:bodyPr/>
                    <a:lstStyle/>
                    <a:p>
                      <a:r>
                        <a:rPr lang="en-US" dirty="0" smtClean="0"/>
                        <a:t>Standard</a:t>
                      </a:r>
                    </a:p>
                    <a:p>
                      <a:r>
                        <a:rPr lang="en-US" dirty="0" smtClean="0"/>
                        <a:t>Deviation</a:t>
                      </a:r>
                      <a:endParaRPr lang="en-US" dirty="0"/>
                    </a:p>
                  </a:txBody>
                  <a:tcPr/>
                </a:tc>
              </a:tr>
              <a:tr h="370840">
                <a:tc>
                  <a:txBody>
                    <a:bodyPr/>
                    <a:lstStyle/>
                    <a:p>
                      <a:r>
                        <a:rPr lang="en-US" dirty="0" smtClean="0"/>
                        <a:t>A</a:t>
                      </a:r>
                      <a:endParaRPr lang="en-US"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Figuring out Agile on their own and just got a coach</a:t>
                      </a:r>
                    </a:p>
                  </a:txBody>
                  <a:tcPr/>
                </a:tc>
                <a:tc>
                  <a:txBody>
                    <a:bodyPr/>
                    <a:lstStyle/>
                    <a:p>
                      <a:r>
                        <a:rPr lang="en-US" dirty="0" smtClean="0"/>
                        <a:t>18 days</a:t>
                      </a:r>
                      <a:endParaRPr lang="en-US" dirty="0"/>
                    </a:p>
                  </a:txBody>
                  <a:tcPr/>
                </a:tc>
                <a:tc>
                  <a:txBody>
                    <a:bodyPr/>
                    <a:lstStyle/>
                    <a:p>
                      <a:r>
                        <a:rPr lang="en-US" dirty="0" smtClean="0"/>
                        <a:t>12 days</a:t>
                      </a:r>
                      <a:endParaRPr lang="en-US" dirty="0"/>
                    </a:p>
                  </a:txBody>
                  <a:tcPr/>
                </a:tc>
              </a:tr>
              <a:tr h="370840">
                <a:tc>
                  <a:txBody>
                    <a:bodyPr/>
                    <a:lstStyle/>
                    <a:p>
                      <a:r>
                        <a:rPr lang="en-US" dirty="0" smtClean="0"/>
                        <a:t>B</a:t>
                      </a:r>
                      <a:endParaRPr lang="en-US" dirty="0"/>
                    </a:p>
                  </a:txBody>
                  <a:tcPr/>
                </a:tc>
                <a:tc>
                  <a:txBody>
                    <a:bodyPr/>
                    <a:lstStyle/>
                    <a:p>
                      <a:r>
                        <a:rPr lang="en-US" dirty="0" smtClean="0"/>
                        <a:t>Strong coaching, early on, complex technology</a:t>
                      </a:r>
                      <a:endParaRPr lang="en-US" dirty="0"/>
                    </a:p>
                  </a:txBody>
                  <a:tcPr/>
                </a:tc>
                <a:tc>
                  <a:txBody>
                    <a:bodyPr/>
                    <a:lstStyle/>
                    <a:p>
                      <a:r>
                        <a:rPr lang="en-US" dirty="0" smtClean="0"/>
                        <a:t>4.5 days</a:t>
                      </a:r>
                      <a:endParaRPr lang="en-US" dirty="0"/>
                    </a:p>
                  </a:txBody>
                  <a:tcPr/>
                </a:tc>
                <a:tc>
                  <a:txBody>
                    <a:bodyPr/>
                    <a:lstStyle/>
                    <a:p>
                      <a:r>
                        <a:rPr lang="en-US" dirty="0" smtClean="0"/>
                        <a:t>3 days</a:t>
                      </a:r>
                      <a:endParaRPr lang="en-US" dirty="0"/>
                    </a:p>
                  </a:txBody>
                  <a:tcPr/>
                </a:tc>
              </a:tr>
              <a:tr h="370840">
                <a:tc>
                  <a:txBody>
                    <a:bodyPr/>
                    <a:lstStyle/>
                    <a:p>
                      <a:r>
                        <a:rPr lang="en-US" dirty="0" smtClean="0"/>
                        <a:t>C</a:t>
                      </a:r>
                      <a:endParaRPr lang="en-US" dirty="0"/>
                    </a:p>
                  </a:txBody>
                  <a:tcPr/>
                </a:tc>
                <a:tc>
                  <a:txBody>
                    <a:bodyPr/>
                    <a:lstStyle/>
                    <a:p>
                      <a:r>
                        <a:rPr lang="en-US" dirty="0" smtClean="0"/>
                        <a:t>Strong coaching, mature, complex technology</a:t>
                      </a:r>
                      <a:endParaRPr lang="en-US" dirty="0"/>
                    </a:p>
                  </a:txBody>
                  <a:tcPr/>
                </a:tc>
                <a:tc>
                  <a:txBody>
                    <a:bodyPr/>
                    <a:lstStyle/>
                    <a:p>
                      <a:r>
                        <a:rPr lang="en-US" dirty="0" smtClean="0"/>
                        <a:t>2 days</a:t>
                      </a:r>
                      <a:endParaRPr lang="en-US" dirty="0"/>
                    </a:p>
                  </a:txBody>
                  <a:tcPr/>
                </a:tc>
                <a:tc>
                  <a:txBody>
                    <a:bodyPr/>
                    <a:lstStyle/>
                    <a:p>
                      <a:r>
                        <a:rPr lang="en-US" dirty="0" smtClean="0"/>
                        <a:t>1.2 days</a:t>
                      </a:r>
                      <a:endParaRPr lang="en-US" dirty="0"/>
                    </a:p>
                  </a:txBody>
                  <a:tcPr/>
                </a:tc>
              </a:tr>
              <a:tr h="370840">
                <a:tc>
                  <a:txBody>
                    <a:bodyPr/>
                    <a:lstStyle/>
                    <a:p>
                      <a:r>
                        <a:rPr lang="en-US" dirty="0" smtClean="0"/>
                        <a:t>D</a:t>
                      </a:r>
                      <a:endParaRPr lang="en-US" dirty="0"/>
                    </a:p>
                  </a:txBody>
                  <a:tcPr/>
                </a:tc>
                <a:tc>
                  <a:txBody>
                    <a:bodyPr/>
                    <a:lstStyle/>
                    <a:p>
                      <a:r>
                        <a:rPr lang="en-US" dirty="0" smtClean="0"/>
                        <a:t>Strong coaching,</a:t>
                      </a:r>
                      <a:r>
                        <a:rPr lang="en-US" baseline="0" dirty="0" smtClean="0"/>
                        <a:t> mature, well understood technology</a:t>
                      </a:r>
                      <a:endParaRPr lang="en-US" dirty="0"/>
                    </a:p>
                  </a:txBody>
                  <a:tcPr/>
                </a:tc>
                <a:tc>
                  <a:txBody>
                    <a:bodyPr/>
                    <a:lstStyle/>
                    <a:p>
                      <a:r>
                        <a:rPr lang="en-US" dirty="0" smtClean="0"/>
                        <a:t>12 hours</a:t>
                      </a:r>
                      <a:endParaRPr lang="en-US" dirty="0"/>
                    </a:p>
                  </a:txBody>
                  <a:tcPr/>
                </a:tc>
                <a:tc>
                  <a:txBody>
                    <a:bodyPr/>
                    <a:lstStyle/>
                    <a:p>
                      <a:r>
                        <a:rPr lang="en-US" dirty="0" smtClean="0"/>
                        <a:t>4 hours</a:t>
                      </a:r>
                      <a:endParaRPr lang="en-US" dirty="0"/>
                    </a:p>
                  </a:txBody>
                  <a:tcPr/>
                </a:tc>
              </a:tr>
            </a:tbl>
          </a:graphicData>
        </a:graphic>
      </p:graphicFrame>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53</a:t>
            </a:fld>
            <a:endParaRPr lang="en-US"/>
          </a:p>
        </p:txBody>
      </p:sp>
    </p:spTree>
    <p:extLst>
      <p:ext uri="{BB962C8B-B14F-4D97-AF65-F5344CB8AC3E}">
        <p14:creationId xmlns:p14="http://schemas.microsoft.com/office/powerpoint/2010/main" val="37541576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Queuing Theory</a:t>
            </a:r>
            <a:endParaRPr lang="en-US" dirty="0"/>
          </a:p>
        </p:txBody>
      </p:sp>
      <p:sp>
        <p:nvSpPr>
          <p:cNvPr id="8" name="Text Placeholder 7"/>
          <p:cNvSpPr>
            <a:spLocks noGrp="1"/>
          </p:cNvSpPr>
          <p:nvPr>
            <p:ph type="body" idx="1"/>
          </p:nvPr>
        </p:nvSpPr>
        <p:spPr/>
        <p:txBody>
          <a:bodyPr/>
          <a:lstStyle/>
          <a:p>
            <a:r>
              <a:rPr lang="en-US" dirty="0" smtClean="0"/>
              <a:t>Empirical Estimation</a:t>
            </a:r>
            <a:endParaRPr lang="en-US" dirty="0"/>
          </a:p>
        </p:txBody>
      </p:sp>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54</a:t>
            </a:fld>
            <a:endParaRPr lang="en-US"/>
          </a:p>
        </p:txBody>
      </p:sp>
    </p:spTree>
    <p:extLst>
      <p:ext uri="{BB962C8B-B14F-4D97-AF65-F5344CB8AC3E}">
        <p14:creationId xmlns:p14="http://schemas.microsoft.com/office/powerpoint/2010/main" val="32590068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Little’s Law</a:t>
            </a:r>
            <a:br>
              <a:rPr lang="en-US" dirty="0" smtClean="0"/>
            </a:br>
            <a:r>
              <a:rPr lang="zh-CN" altLang="en-US" dirty="0" smtClean="0"/>
              <a:t>利特尔法则</a:t>
            </a:r>
            <a:endParaRPr lang="en-US" dirty="0"/>
          </a:p>
        </p:txBody>
      </p:sp>
      <p:sp>
        <p:nvSpPr>
          <p:cNvPr id="3" name="Content Placeholder 2"/>
          <p:cNvSpPr>
            <a:spLocks noGrp="1"/>
          </p:cNvSpPr>
          <p:nvPr>
            <p:ph sz="half" idx="1"/>
          </p:nvPr>
        </p:nvSpPr>
        <p:spPr>
          <a:xfrm>
            <a:off x="457200" y="1600200"/>
            <a:ext cx="8229600" cy="2290547"/>
          </a:xfrm>
        </p:spPr>
        <p:txBody>
          <a:bodyPr>
            <a:normAutofit fontScale="92500" lnSpcReduction="20000"/>
          </a:bodyPr>
          <a:lstStyle/>
          <a:p>
            <a:pPr marL="0" indent="0" algn="ctr">
              <a:buNone/>
            </a:pPr>
            <a:r>
              <a:rPr lang="en-US" dirty="0" smtClean="0"/>
              <a:t>“The </a:t>
            </a:r>
            <a:r>
              <a:rPr lang="en-US" dirty="0"/>
              <a:t>long-term average number of customers in a stable system </a:t>
            </a:r>
            <a:r>
              <a:rPr lang="en-US" i="1" dirty="0"/>
              <a:t>L</a:t>
            </a:r>
            <a:r>
              <a:rPr lang="en-US" dirty="0"/>
              <a:t> is equal to the long-term average effective arrival rate, </a:t>
            </a:r>
            <a:r>
              <a:rPr lang="en-US" i="1" dirty="0" err="1"/>
              <a:t>λ</a:t>
            </a:r>
            <a:r>
              <a:rPr lang="en-US" dirty="0"/>
              <a:t>, multiplied by the (Palm‑)average time a customer spends in the system, </a:t>
            </a:r>
            <a:r>
              <a:rPr lang="en-US" i="1" dirty="0"/>
              <a:t>W</a:t>
            </a:r>
            <a:r>
              <a:rPr lang="en-US" dirty="0"/>
              <a:t>; or expressed algebraically: </a:t>
            </a:r>
            <a:r>
              <a:rPr lang="en-US" i="1" dirty="0"/>
              <a:t>L</a:t>
            </a:r>
            <a:r>
              <a:rPr lang="en-US" dirty="0"/>
              <a:t> = </a:t>
            </a:r>
            <a:r>
              <a:rPr lang="en-US" i="1" dirty="0" err="1"/>
              <a:t>λW</a:t>
            </a:r>
            <a:r>
              <a:rPr lang="en-US" dirty="0" smtClean="0"/>
              <a:t>.”</a:t>
            </a:r>
          </a:p>
          <a:p>
            <a:pPr marL="0" indent="0" algn="ctr">
              <a:buNone/>
            </a:pPr>
            <a:r>
              <a:rPr lang="en-US" b="1" i="1" dirty="0" err="1" smtClean="0"/>
              <a:t>λ</a:t>
            </a:r>
            <a:r>
              <a:rPr lang="en-US" b="1" i="1" dirty="0" smtClean="0"/>
              <a:t>=L/W</a:t>
            </a:r>
            <a:r>
              <a:rPr lang="en-US" b="1" dirty="0" smtClean="0"/>
              <a:t> is a formulation of velocity</a:t>
            </a:r>
          </a:p>
        </p:txBody>
      </p:sp>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55</a:t>
            </a:fld>
            <a:endParaRPr lang="en-US"/>
          </a:p>
        </p:txBody>
      </p:sp>
      <p:pic>
        <p:nvPicPr>
          <p:cNvPr id="10" name="Content Placeholder 9"/>
          <p:cNvPicPr>
            <a:picLocks noGrp="1" noChangeAspect="1"/>
          </p:cNvPicPr>
          <p:nvPr>
            <p:ph sz="half" idx="2"/>
          </p:nvPr>
        </p:nvPicPr>
        <p:blipFill>
          <a:blip r:embed="rId2"/>
          <a:srcRect l="-100271" r="-100271"/>
          <a:stretch>
            <a:fillRect/>
          </a:stretch>
        </p:blipFill>
        <p:spPr>
          <a:xfrm>
            <a:off x="457200" y="3802063"/>
            <a:ext cx="8229600" cy="2324100"/>
          </a:xfrm>
        </p:spPr>
      </p:pic>
    </p:spTree>
    <p:extLst>
      <p:ext uri="{BB962C8B-B14F-4D97-AF65-F5344CB8AC3E}">
        <p14:creationId xmlns:p14="http://schemas.microsoft.com/office/powerpoint/2010/main" val="48194394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Translation</a:t>
            </a:r>
            <a:endParaRPr lang="en-US" dirty="0"/>
          </a:p>
        </p:txBody>
      </p:sp>
      <p:sp>
        <p:nvSpPr>
          <p:cNvPr id="11" name="Content Placeholder 10"/>
          <p:cNvSpPr>
            <a:spLocks noGrp="1"/>
          </p:cNvSpPr>
          <p:nvPr>
            <p:ph idx="1"/>
          </p:nvPr>
        </p:nvSpPr>
        <p:spPr/>
        <p:txBody>
          <a:bodyPr anchor="ctr"/>
          <a:lstStyle/>
          <a:p>
            <a:pPr marL="0" indent="0" algn="ctr">
              <a:buNone/>
            </a:pPr>
            <a:r>
              <a:rPr lang="en-US" dirty="0" smtClean="0"/>
              <a:t>Throughput = WIP / </a:t>
            </a:r>
            <a:r>
              <a:rPr lang="en-US" dirty="0"/>
              <a:t>Cycle </a:t>
            </a:r>
            <a:r>
              <a:rPr lang="en-US" dirty="0" smtClean="0"/>
              <a:t>Time</a:t>
            </a:r>
          </a:p>
          <a:p>
            <a:pPr marL="0" indent="0" algn="ctr">
              <a:buNone/>
            </a:pPr>
            <a:r>
              <a:rPr lang="zh-CN" altLang="en-US" dirty="0" smtClean="0"/>
              <a:t>生产率＝在制品个数／生产周期</a:t>
            </a:r>
            <a:endParaRPr lang="en-US" dirty="0"/>
          </a:p>
        </p:txBody>
      </p:sp>
      <p:sp>
        <p:nvSpPr>
          <p:cNvPr id="5" name="Date Placeholder 4"/>
          <p:cNvSpPr>
            <a:spLocks noGrp="1"/>
          </p:cNvSpPr>
          <p:nvPr>
            <p:ph type="dt" sz="half" idx="10"/>
          </p:nvPr>
        </p:nvSpPr>
        <p:spPr/>
        <p:txBody>
          <a:bodyPr/>
          <a:lstStyle/>
          <a:p>
            <a:r>
              <a:rPr lang="en-US" smtClean="0"/>
              <a:t>Agile Estimation Workshop</a:t>
            </a:r>
            <a:endParaRPr lang="en-US"/>
          </a:p>
        </p:txBody>
      </p:sp>
      <p:sp>
        <p:nvSpPr>
          <p:cNvPr id="6" name="Footer Placeholder 5"/>
          <p:cNvSpPr>
            <a:spLocks noGrp="1"/>
          </p:cNvSpPr>
          <p:nvPr>
            <p:ph type="ftr" sz="quarter" idx="11"/>
          </p:nvPr>
        </p:nvSpPr>
        <p:spPr/>
        <p:txBody>
          <a:bodyPr/>
          <a:lstStyle/>
          <a:p>
            <a:r>
              <a:rPr lang="en-US" smtClean="0"/>
              <a:t>Copyright 2015, Stephen Vance</a:t>
            </a:r>
            <a:endParaRPr lang="en-US"/>
          </a:p>
        </p:txBody>
      </p:sp>
      <p:sp>
        <p:nvSpPr>
          <p:cNvPr id="7" name="Slide Number Placeholder 6"/>
          <p:cNvSpPr>
            <a:spLocks noGrp="1"/>
          </p:cNvSpPr>
          <p:nvPr>
            <p:ph type="sldNum" sz="quarter" idx="12"/>
          </p:nvPr>
        </p:nvSpPr>
        <p:spPr/>
        <p:txBody>
          <a:bodyPr/>
          <a:lstStyle/>
          <a:p>
            <a:fld id="{CF396E33-E00F-E244-98D7-44257FFFC797}" type="slidenum">
              <a:rPr lang="en-US" smtClean="0"/>
              <a:t>56</a:t>
            </a:fld>
            <a:endParaRPr lang="en-US"/>
          </a:p>
        </p:txBody>
      </p:sp>
    </p:spTree>
    <p:extLst>
      <p:ext uri="{BB962C8B-B14F-4D97-AF65-F5344CB8AC3E}">
        <p14:creationId xmlns:p14="http://schemas.microsoft.com/office/powerpoint/2010/main" val="1216218878"/>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Cumulative Flow Diagrams (CFDs)</a:t>
            </a:r>
            <a:endParaRPr lang="en-US" dirty="0"/>
          </a:p>
        </p:txBody>
      </p:sp>
      <p:pic>
        <p:nvPicPr>
          <p:cNvPr id="11" name="Content Placeholder 10"/>
          <p:cNvPicPr>
            <a:picLocks noGrp="1" noChangeAspect="1"/>
          </p:cNvPicPr>
          <p:nvPr>
            <p:ph idx="1"/>
          </p:nvPr>
        </p:nvPicPr>
        <p:blipFill>
          <a:blip r:embed="rId2"/>
          <a:srcRect l="22270" r="22270"/>
          <a:stretch>
            <a:fillRect/>
          </a:stretch>
        </p:blipFill>
        <p:spPr/>
      </p:pic>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57</a:t>
            </a:fld>
            <a:endParaRPr lang="en-US"/>
          </a:p>
        </p:txBody>
      </p:sp>
      <p:sp>
        <p:nvSpPr>
          <p:cNvPr id="12" name="TextBox 11"/>
          <p:cNvSpPr txBox="1"/>
          <p:nvPr/>
        </p:nvSpPr>
        <p:spPr>
          <a:xfrm>
            <a:off x="4629279" y="6079351"/>
            <a:ext cx="4057521" cy="276999"/>
          </a:xfrm>
          <a:prstGeom prst="rect">
            <a:avLst/>
          </a:prstGeom>
          <a:noFill/>
        </p:spPr>
        <p:txBody>
          <a:bodyPr wrap="none" rtlCol="0">
            <a:spAutoFit/>
          </a:bodyPr>
          <a:lstStyle/>
          <a:p>
            <a:r>
              <a:rPr lang="en-US" sz="1200" dirty="0"/>
              <a:t>https://</a:t>
            </a:r>
            <a:r>
              <a:rPr lang="en-US" sz="1200" dirty="0" err="1"/>
              <a:t>github.com</a:t>
            </a:r>
            <a:r>
              <a:rPr lang="en-US" sz="1200" dirty="0"/>
              <a:t>/</a:t>
            </a:r>
            <a:r>
              <a:rPr lang="en-US" sz="1200" dirty="0" err="1"/>
              <a:t>wrackzone</a:t>
            </a:r>
            <a:r>
              <a:rPr lang="en-US" sz="1200" dirty="0"/>
              <a:t>/</a:t>
            </a:r>
            <a:r>
              <a:rPr lang="en-US" sz="1200" dirty="0" err="1"/>
              <a:t>kanban</a:t>
            </a:r>
            <a:r>
              <a:rPr lang="en-US" sz="1200" dirty="0"/>
              <a:t>-cumulative-flow-chart</a:t>
            </a:r>
          </a:p>
        </p:txBody>
      </p:sp>
      <p:grpSp>
        <p:nvGrpSpPr>
          <p:cNvPr id="28" name="Group 27"/>
          <p:cNvGrpSpPr/>
          <p:nvPr/>
        </p:nvGrpSpPr>
        <p:grpSpPr>
          <a:xfrm>
            <a:off x="4704827" y="3416702"/>
            <a:ext cx="661983" cy="429323"/>
            <a:chOff x="4704827" y="3416702"/>
            <a:chExt cx="661983" cy="429323"/>
          </a:xfrm>
        </p:grpSpPr>
        <p:cxnSp>
          <p:nvCxnSpPr>
            <p:cNvPr id="15" name="Straight Arrow Connector 14"/>
            <p:cNvCxnSpPr/>
            <p:nvPr/>
          </p:nvCxnSpPr>
          <p:spPr>
            <a:xfrm>
              <a:off x="4704827" y="3416702"/>
              <a:ext cx="0" cy="429323"/>
            </a:xfrm>
            <a:prstGeom prst="straightConnector1">
              <a:avLst/>
            </a:prstGeom>
            <a:ln w="38100">
              <a:solidFill>
                <a:schemeClr val="tx1"/>
              </a:solidFill>
              <a:headEnd type="oval" w="lg" len="sm"/>
              <a:tailEnd type="oval" w="lg" len="sm"/>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4788557" y="3434590"/>
              <a:ext cx="578253" cy="369332"/>
            </a:xfrm>
            <a:prstGeom prst="rect">
              <a:avLst/>
            </a:prstGeom>
            <a:noFill/>
          </p:spPr>
          <p:txBody>
            <a:bodyPr wrap="none" rtlCol="0">
              <a:spAutoFit/>
            </a:bodyPr>
            <a:lstStyle/>
            <a:p>
              <a:r>
                <a:rPr lang="en-US" b="1" dirty="0" smtClean="0"/>
                <a:t>WIP</a:t>
              </a:r>
              <a:endParaRPr lang="en-US" b="1" dirty="0"/>
            </a:p>
          </p:txBody>
        </p:sp>
      </p:grpSp>
      <p:grpSp>
        <p:nvGrpSpPr>
          <p:cNvPr id="31" name="Group 30"/>
          <p:cNvGrpSpPr/>
          <p:nvPr/>
        </p:nvGrpSpPr>
        <p:grpSpPr>
          <a:xfrm>
            <a:off x="2590800" y="3846025"/>
            <a:ext cx="2114027" cy="426161"/>
            <a:chOff x="2590800" y="3846025"/>
            <a:chExt cx="2114027" cy="426161"/>
          </a:xfrm>
        </p:grpSpPr>
        <p:cxnSp>
          <p:nvCxnSpPr>
            <p:cNvPr id="14" name="Straight Arrow Connector 13"/>
            <p:cNvCxnSpPr/>
            <p:nvPr/>
          </p:nvCxnSpPr>
          <p:spPr>
            <a:xfrm>
              <a:off x="2590800" y="3846025"/>
              <a:ext cx="2114027" cy="0"/>
            </a:xfrm>
            <a:prstGeom prst="straightConnector1">
              <a:avLst/>
            </a:prstGeom>
            <a:ln w="38100">
              <a:solidFill>
                <a:schemeClr val="tx1"/>
              </a:solidFill>
              <a:headEnd type="oval" w="lg" len="sm"/>
              <a:tailEnd type="oval" w="lg" len="sm"/>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025817" y="3902854"/>
              <a:ext cx="1212817" cy="369332"/>
            </a:xfrm>
            <a:prstGeom prst="rect">
              <a:avLst/>
            </a:prstGeom>
            <a:noFill/>
          </p:spPr>
          <p:txBody>
            <a:bodyPr wrap="none" rtlCol="0">
              <a:spAutoFit/>
            </a:bodyPr>
            <a:lstStyle/>
            <a:p>
              <a:r>
                <a:rPr lang="en-US" b="1" dirty="0" smtClean="0"/>
                <a:t>Cycle Time</a:t>
              </a:r>
              <a:endParaRPr lang="en-US" b="1" dirty="0"/>
            </a:p>
          </p:txBody>
        </p:sp>
      </p:grpSp>
      <p:grpSp>
        <p:nvGrpSpPr>
          <p:cNvPr id="35" name="Group 34"/>
          <p:cNvGrpSpPr/>
          <p:nvPr/>
        </p:nvGrpSpPr>
        <p:grpSpPr>
          <a:xfrm>
            <a:off x="2540058" y="3228876"/>
            <a:ext cx="2164769" cy="617149"/>
            <a:chOff x="2540058" y="3228876"/>
            <a:chExt cx="2164769" cy="617149"/>
          </a:xfrm>
        </p:grpSpPr>
        <p:cxnSp>
          <p:nvCxnSpPr>
            <p:cNvPr id="29" name="Straight Arrow Connector 28"/>
            <p:cNvCxnSpPr/>
            <p:nvPr/>
          </p:nvCxnSpPr>
          <p:spPr>
            <a:xfrm flipV="1">
              <a:off x="2590800" y="3416702"/>
              <a:ext cx="2114027" cy="429323"/>
            </a:xfrm>
            <a:prstGeom prst="straightConnector1">
              <a:avLst/>
            </a:prstGeom>
            <a:ln w="38100">
              <a:solidFill>
                <a:schemeClr val="tx1"/>
              </a:solidFill>
              <a:headEnd type="oval" w="lg" len="sm"/>
              <a:tailEnd type="oval" w="lg" len="sm"/>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2540058" y="3228876"/>
              <a:ext cx="1313919" cy="369332"/>
            </a:xfrm>
            <a:prstGeom prst="rect">
              <a:avLst/>
            </a:prstGeom>
            <a:noFill/>
          </p:spPr>
          <p:txBody>
            <a:bodyPr wrap="none" rtlCol="0">
              <a:spAutoFit/>
            </a:bodyPr>
            <a:lstStyle/>
            <a:p>
              <a:r>
                <a:rPr lang="en-US" b="1" dirty="0" smtClean="0"/>
                <a:t>Throughput</a:t>
              </a:r>
              <a:endParaRPr lang="en-US" b="1" dirty="0"/>
            </a:p>
          </p:txBody>
        </p:sp>
      </p:grpSp>
    </p:spTree>
    <p:extLst>
      <p:ext uri="{BB962C8B-B14F-4D97-AF65-F5344CB8AC3E}">
        <p14:creationId xmlns:p14="http://schemas.microsoft.com/office/powerpoint/2010/main" val="15884734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Predictive vs. Analytical Use</a:t>
            </a:r>
          </a:p>
        </p:txBody>
      </p:sp>
      <p:pic>
        <p:nvPicPr>
          <p:cNvPr id="11" name="Content Placeholder 10"/>
          <p:cNvPicPr>
            <a:picLocks noGrp="1" noChangeAspect="1"/>
          </p:cNvPicPr>
          <p:nvPr>
            <p:ph idx="1"/>
          </p:nvPr>
        </p:nvPicPr>
        <p:blipFill>
          <a:blip r:embed="rId2"/>
          <a:srcRect l="22270" r="22270"/>
          <a:stretch>
            <a:fillRect/>
          </a:stretch>
        </p:blipFill>
        <p:spPr/>
      </p:pic>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58</a:t>
            </a:fld>
            <a:endParaRPr lang="en-US"/>
          </a:p>
        </p:txBody>
      </p:sp>
      <p:sp>
        <p:nvSpPr>
          <p:cNvPr id="12" name="TextBox 11"/>
          <p:cNvSpPr txBox="1"/>
          <p:nvPr/>
        </p:nvSpPr>
        <p:spPr>
          <a:xfrm>
            <a:off x="4629279" y="6079351"/>
            <a:ext cx="4057521" cy="276999"/>
          </a:xfrm>
          <a:prstGeom prst="rect">
            <a:avLst/>
          </a:prstGeom>
          <a:noFill/>
        </p:spPr>
        <p:txBody>
          <a:bodyPr wrap="none" rtlCol="0">
            <a:spAutoFit/>
          </a:bodyPr>
          <a:lstStyle/>
          <a:p>
            <a:r>
              <a:rPr lang="en-US" sz="1200" dirty="0"/>
              <a:t>https://</a:t>
            </a:r>
            <a:r>
              <a:rPr lang="en-US" sz="1200" dirty="0" err="1"/>
              <a:t>github.com</a:t>
            </a:r>
            <a:r>
              <a:rPr lang="en-US" sz="1200" dirty="0"/>
              <a:t>/</a:t>
            </a:r>
            <a:r>
              <a:rPr lang="en-US" sz="1200" dirty="0" err="1"/>
              <a:t>wrackzone</a:t>
            </a:r>
            <a:r>
              <a:rPr lang="en-US" sz="1200" dirty="0"/>
              <a:t>/</a:t>
            </a:r>
            <a:r>
              <a:rPr lang="en-US" sz="1200" dirty="0" err="1"/>
              <a:t>kanban</a:t>
            </a:r>
            <a:r>
              <a:rPr lang="en-US" sz="1200" dirty="0"/>
              <a:t>-cumulative-flow-chart</a:t>
            </a:r>
          </a:p>
        </p:txBody>
      </p:sp>
      <p:grpSp>
        <p:nvGrpSpPr>
          <p:cNvPr id="28" name="Group 27"/>
          <p:cNvGrpSpPr/>
          <p:nvPr/>
        </p:nvGrpSpPr>
        <p:grpSpPr>
          <a:xfrm>
            <a:off x="4704827" y="3416702"/>
            <a:ext cx="661983" cy="429323"/>
            <a:chOff x="4704827" y="3416702"/>
            <a:chExt cx="661983" cy="429323"/>
          </a:xfrm>
        </p:grpSpPr>
        <p:cxnSp>
          <p:nvCxnSpPr>
            <p:cNvPr id="15" name="Straight Arrow Connector 14"/>
            <p:cNvCxnSpPr/>
            <p:nvPr/>
          </p:nvCxnSpPr>
          <p:spPr>
            <a:xfrm>
              <a:off x="4704827" y="3416702"/>
              <a:ext cx="0" cy="429323"/>
            </a:xfrm>
            <a:prstGeom prst="straightConnector1">
              <a:avLst/>
            </a:prstGeom>
            <a:ln w="38100">
              <a:solidFill>
                <a:schemeClr val="tx1"/>
              </a:solidFill>
              <a:headEnd type="oval" w="lg" len="sm"/>
              <a:tailEnd type="oval" w="lg" len="sm"/>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4788557" y="3434590"/>
              <a:ext cx="578253" cy="369332"/>
            </a:xfrm>
            <a:prstGeom prst="rect">
              <a:avLst/>
            </a:prstGeom>
            <a:noFill/>
          </p:spPr>
          <p:txBody>
            <a:bodyPr wrap="none" rtlCol="0">
              <a:spAutoFit/>
            </a:bodyPr>
            <a:lstStyle/>
            <a:p>
              <a:r>
                <a:rPr lang="en-US" b="1" dirty="0" smtClean="0"/>
                <a:t>WIP</a:t>
              </a:r>
              <a:endParaRPr lang="en-US" b="1" dirty="0"/>
            </a:p>
          </p:txBody>
        </p:sp>
      </p:grpSp>
      <p:grpSp>
        <p:nvGrpSpPr>
          <p:cNvPr id="31" name="Group 30"/>
          <p:cNvGrpSpPr/>
          <p:nvPr/>
        </p:nvGrpSpPr>
        <p:grpSpPr>
          <a:xfrm>
            <a:off x="2590800" y="3846025"/>
            <a:ext cx="2114027" cy="426161"/>
            <a:chOff x="2590800" y="3846025"/>
            <a:chExt cx="2114027" cy="426161"/>
          </a:xfrm>
        </p:grpSpPr>
        <p:cxnSp>
          <p:nvCxnSpPr>
            <p:cNvPr id="14" name="Straight Arrow Connector 13"/>
            <p:cNvCxnSpPr/>
            <p:nvPr/>
          </p:nvCxnSpPr>
          <p:spPr>
            <a:xfrm>
              <a:off x="2590800" y="3846025"/>
              <a:ext cx="2114027" cy="0"/>
            </a:xfrm>
            <a:prstGeom prst="straightConnector1">
              <a:avLst/>
            </a:prstGeom>
            <a:ln w="38100">
              <a:solidFill>
                <a:schemeClr val="tx1"/>
              </a:solidFill>
              <a:headEnd type="oval" w="lg" len="sm"/>
              <a:tailEnd type="oval" w="lg" len="sm"/>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025817" y="3902854"/>
              <a:ext cx="1212817" cy="369332"/>
            </a:xfrm>
            <a:prstGeom prst="rect">
              <a:avLst/>
            </a:prstGeom>
            <a:noFill/>
          </p:spPr>
          <p:txBody>
            <a:bodyPr wrap="none" rtlCol="0">
              <a:spAutoFit/>
            </a:bodyPr>
            <a:lstStyle/>
            <a:p>
              <a:r>
                <a:rPr lang="en-US" b="1" dirty="0" smtClean="0"/>
                <a:t>Cycle Time</a:t>
              </a:r>
              <a:endParaRPr lang="en-US" b="1" dirty="0"/>
            </a:p>
          </p:txBody>
        </p:sp>
      </p:grpSp>
      <p:grpSp>
        <p:nvGrpSpPr>
          <p:cNvPr id="35" name="Group 34"/>
          <p:cNvGrpSpPr/>
          <p:nvPr/>
        </p:nvGrpSpPr>
        <p:grpSpPr>
          <a:xfrm>
            <a:off x="2540058" y="3228876"/>
            <a:ext cx="2164769" cy="617149"/>
            <a:chOff x="2540058" y="3228876"/>
            <a:chExt cx="2164769" cy="617149"/>
          </a:xfrm>
        </p:grpSpPr>
        <p:cxnSp>
          <p:nvCxnSpPr>
            <p:cNvPr id="29" name="Straight Arrow Connector 28"/>
            <p:cNvCxnSpPr/>
            <p:nvPr/>
          </p:nvCxnSpPr>
          <p:spPr>
            <a:xfrm flipV="1">
              <a:off x="2590800" y="3416702"/>
              <a:ext cx="2114027" cy="429323"/>
            </a:xfrm>
            <a:prstGeom prst="straightConnector1">
              <a:avLst/>
            </a:prstGeom>
            <a:ln w="38100">
              <a:solidFill>
                <a:schemeClr val="tx1"/>
              </a:solidFill>
              <a:headEnd type="oval" w="lg" len="sm"/>
              <a:tailEnd type="oval" w="lg" len="sm"/>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2540058" y="3228876"/>
              <a:ext cx="1313919" cy="369332"/>
            </a:xfrm>
            <a:prstGeom prst="rect">
              <a:avLst/>
            </a:prstGeom>
            <a:noFill/>
          </p:spPr>
          <p:txBody>
            <a:bodyPr wrap="none" rtlCol="0">
              <a:spAutoFit/>
            </a:bodyPr>
            <a:lstStyle/>
            <a:p>
              <a:r>
                <a:rPr lang="en-US" b="1" dirty="0" smtClean="0"/>
                <a:t>Throughput</a:t>
              </a:r>
              <a:endParaRPr lang="en-US" b="1" dirty="0"/>
            </a:p>
          </p:txBody>
        </p:sp>
      </p:grpSp>
    </p:spTree>
    <p:extLst>
      <p:ext uri="{BB962C8B-B14F-4D97-AF65-F5344CB8AC3E}">
        <p14:creationId xmlns:p14="http://schemas.microsoft.com/office/powerpoint/2010/main" val="375099421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“Same Size” Misconception</a:t>
            </a:r>
            <a:endParaRPr lang="en-US" dirty="0"/>
          </a:p>
        </p:txBody>
      </p:sp>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59</a:t>
            </a:fld>
            <a:endParaRPr lang="en-US"/>
          </a:p>
        </p:txBody>
      </p:sp>
      <p:graphicFrame>
        <p:nvGraphicFramePr>
          <p:cNvPr id="9" name="Content Placeholder 8"/>
          <p:cNvGraphicFramePr>
            <a:graphicFrameLocks noGrp="1"/>
          </p:cNvGraphicFramePr>
          <p:nvPr>
            <p:ph idx="1"/>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345031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3 Project Management Questions</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344791634"/>
              </p:ext>
            </p:extLst>
          </p:nvPr>
        </p:nvGraphicFramePr>
        <p:xfrm>
          <a:off x="457200" y="1600200"/>
          <a:ext cx="8229600" cy="3779520"/>
        </p:xfrm>
        <a:graphic>
          <a:graphicData uri="http://schemas.openxmlformats.org/drawingml/2006/table">
            <a:tbl>
              <a:tblPr firstRow="1" bandRow="1">
                <a:tableStyleId>{5C22544A-7EE6-4342-B048-85BDC9FD1C3A}</a:tableStyleId>
              </a:tblPr>
              <a:tblGrid>
                <a:gridCol w="465652"/>
                <a:gridCol w="5518837"/>
                <a:gridCol w="2245111"/>
              </a:tblGrid>
              <a:tr h="370840">
                <a:tc>
                  <a:txBody>
                    <a:bodyPr/>
                    <a:lstStyle/>
                    <a:p>
                      <a:endParaRPr lang="en-US" sz="3200" dirty="0"/>
                    </a:p>
                  </a:txBody>
                  <a:tcPr/>
                </a:tc>
                <a:tc>
                  <a:txBody>
                    <a:bodyPr/>
                    <a:lstStyle/>
                    <a:p>
                      <a:r>
                        <a:rPr lang="en-US" sz="3200" dirty="0" smtClean="0"/>
                        <a:t>Question</a:t>
                      </a:r>
                      <a:endParaRPr lang="en-US" sz="3200" dirty="0"/>
                    </a:p>
                  </a:txBody>
                  <a:tcPr/>
                </a:tc>
                <a:tc>
                  <a:txBody>
                    <a:bodyPr/>
                    <a:lstStyle/>
                    <a:p>
                      <a:r>
                        <a:rPr lang="en-US" sz="3200" dirty="0" smtClean="0"/>
                        <a:t>Known As</a:t>
                      </a:r>
                      <a:endParaRPr lang="en-US" sz="3200" dirty="0"/>
                    </a:p>
                  </a:txBody>
                  <a:tcPr/>
                </a:tc>
              </a:tr>
              <a:tr h="370840">
                <a:tc>
                  <a:txBody>
                    <a:bodyPr/>
                    <a:lstStyle/>
                    <a:p>
                      <a:r>
                        <a:rPr lang="en-US" sz="3200" dirty="0" smtClean="0"/>
                        <a:t>1</a:t>
                      </a:r>
                      <a:endParaRPr lang="en-US" sz="3200" dirty="0"/>
                    </a:p>
                  </a:txBody>
                  <a:tcPr/>
                </a:tc>
                <a:tc>
                  <a:txBody>
                    <a:bodyPr/>
                    <a:lstStyle/>
                    <a:p>
                      <a:r>
                        <a:rPr lang="en-US" sz="3200" u="none" kern="1200" baseline="0" dirty="0" smtClean="0">
                          <a:solidFill>
                            <a:schemeClr val="dk1"/>
                          </a:solidFill>
                          <a:latin typeface="+mn-lt"/>
                          <a:ea typeface="+mn-ea"/>
                          <a:cs typeface="+mn-cs"/>
                        </a:rPr>
                        <a:t>How much work can we do in a certain amount of time?</a:t>
                      </a:r>
                      <a:endParaRPr lang="en-US" sz="3200" dirty="0"/>
                    </a:p>
                  </a:txBody>
                  <a:tcPr/>
                </a:tc>
                <a:tc>
                  <a:txBody>
                    <a:bodyPr/>
                    <a:lstStyle/>
                    <a:p>
                      <a:r>
                        <a:rPr lang="en-US" sz="3200" dirty="0" smtClean="0"/>
                        <a:t>Capacity planning</a:t>
                      </a:r>
                      <a:endParaRPr lang="en-US" sz="3200" dirty="0"/>
                    </a:p>
                  </a:txBody>
                  <a:tcPr/>
                </a:tc>
              </a:tr>
              <a:tr h="370840">
                <a:tc>
                  <a:txBody>
                    <a:bodyPr/>
                    <a:lstStyle/>
                    <a:p>
                      <a:r>
                        <a:rPr lang="en-US" sz="3200" dirty="0" smtClean="0"/>
                        <a:t>2</a:t>
                      </a:r>
                      <a:endParaRPr lang="en-US" sz="3200" dirty="0"/>
                    </a:p>
                  </a:txBody>
                  <a:tcPr/>
                </a:tc>
                <a:tc>
                  <a:txBody>
                    <a:bodyPr/>
                    <a:lstStyle/>
                    <a:p>
                      <a:r>
                        <a:rPr lang="en-US" sz="3200" u="none" kern="1200" baseline="0" dirty="0" smtClean="0">
                          <a:solidFill>
                            <a:schemeClr val="dk1"/>
                          </a:solidFill>
                          <a:latin typeface="+mn-lt"/>
                          <a:ea typeface="+mn-ea"/>
                          <a:cs typeface="+mn-cs"/>
                        </a:rPr>
                        <a:t>How long will it take to finish a certain amount of work?</a:t>
                      </a:r>
                      <a:endParaRPr lang="en-US" sz="3200" dirty="0"/>
                    </a:p>
                  </a:txBody>
                  <a:tcPr/>
                </a:tc>
                <a:tc>
                  <a:txBody>
                    <a:bodyPr/>
                    <a:lstStyle/>
                    <a:p>
                      <a:r>
                        <a:rPr lang="en-US" sz="3200" dirty="0" smtClean="0"/>
                        <a:t>Delivery forecasting</a:t>
                      </a:r>
                      <a:endParaRPr lang="en-US" sz="3200" dirty="0"/>
                    </a:p>
                  </a:txBody>
                  <a:tcPr/>
                </a:tc>
              </a:tr>
              <a:tr h="370840">
                <a:tc>
                  <a:txBody>
                    <a:bodyPr/>
                    <a:lstStyle/>
                    <a:p>
                      <a:r>
                        <a:rPr lang="en-US" sz="3200" dirty="0" smtClean="0"/>
                        <a:t>3</a:t>
                      </a:r>
                      <a:endParaRPr lang="en-US" sz="3200" dirty="0"/>
                    </a:p>
                  </a:txBody>
                  <a:tcPr/>
                </a:tc>
                <a:tc>
                  <a:txBody>
                    <a:bodyPr/>
                    <a:lstStyle/>
                    <a:p>
                      <a:r>
                        <a:rPr lang="en-US" sz="3200" u="none" kern="1200" baseline="0" dirty="0" smtClean="0">
                          <a:solidFill>
                            <a:schemeClr val="dk1"/>
                          </a:solidFill>
                          <a:latin typeface="+mn-lt"/>
                          <a:ea typeface="+mn-ea"/>
                          <a:cs typeface="+mn-cs"/>
                        </a:rPr>
                        <a:t>How close are we to delivering against our forecast?</a:t>
                      </a:r>
                      <a:endParaRPr lang="en-US" sz="3200" dirty="0"/>
                    </a:p>
                  </a:txBody>
                  <a:tcPr/>
                </a:tc>
                <a:tc>
                  <a:txBody>
                    <a:bodyPr/>
                    <a:lstStyle/>
                    <a:p>
                      <a:r>
                        <a:rPr lang="en-US" sz="3200" dirty="0" smtClean="0"/>
                        <a:t>Progress reporting</a:t>
                      </a:r>
                      <a:endParaRPr lang="en-US" sz="3200" dirty="0"/>
                    </a:p>
                  </a:txBody>
                  <a:tcPr/>
                </a:tc>
              </a:tr>
            </a:tbl>
          </a:graphicData>
        </a:graphic>
      </p:graphicFrame>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19EC250A-278C-F24E-8AE5-E8EC2D7F198C}" type="slidenum">
              <a:rPr lang="en-US" smtClean="0"/>
              <a:t>6</a:t>
            </a:fld>
            <a:endParaRPr lang="en-US"/>
          </a:p>
        </p:txBody>
      </p:sp>
      <p:graphicFrame>
        <p:nvGraphicFramePr>
          <p:cNvPr id="8" name="Content Placeholder 6"/>
          <p:cNvGraphicFramePr>
            <a:graphicFrameLocks/>
          </p:cNvGraphicFramePr>
          <p:nvPr>
            <p:extLst>
              <p:ext uri="{D42A27DB-BD31-4B8C-83A1-F6EECF244321}">
                <p14:modId xmlns:p14="http://schemas.microsoft.com/office/powerpoint/2010/main" val="988127704"/>
              </p:ext>
            </p:extLst>
          </p:nvPr>
        </p:nvGraphicFramePr>
        <p:xfrm>
          <a:off x="457200" y="1609402"/>
          <a:ext cx="8229600" cy="4632959"/>
        </p:xfrm>
        <a:graphic>
          <a:graphicData uri="http://schemas.openxmlformats.org/drawingml/2006/table">
            <a:tbl>
              <a:tblPr firstRow="1" bandRow="1">
                <a:tableStyleId>{5C22544A-7EE6-4342-B048-85BDC9FD1C3A}</a:tableStyleId>
              </a:tblPr>
              <a:tblGrid>
                <a:gridCol w="465652"/>
                <a:gridCol w="5209497"/>
                <a:gridCol w="2554451"/>
              </a:tblGrid>
              <a:tr h="370840">
                <a:tc>
                  <a:txBody>
                    <a:bodyPr/>
                    <a:lstStyle/>
                    <a:p>
                      <a:endParaRPr lang="en-US" sz="2400" dirty="0"/>
                    </a:p>
                  </a:txBody>
                  <a:tcPr/>
                </a:tc>
                <a:tc>
                  <a:txBody>
                    <a:bodyPr/>
                    <a:lstStyle/>
                    <a:p>
                      <a:r>
                        <a:rPr lang="en-US" sz="2800" dirty="0" smtClean="0"/>
                        <a:t>Question</a:t>
                      </a:r>
                      <a:endParaRPr lang="en-US" sz="2800" dirty="0"/>
                    </a:p>
                  </a:txBody>
                  <a:tcPr/>
                </a:tc>
                <a:tc>
                  <a:txBody>
                    <a:bodyPr/>
                    <a:lstStyle/>
                    <a:p>
                      <a:r>
                        <a:rPr lang="en-US" sz="2800" dirty="0" smtClean="0"/>
                        <a:t>Known As</a:t>
                      </a:r>
                      <a:endParaRPr lang="en-US" sz="2800" dirty="0"/>
                    </a:p>
                  </a:txBody>
                  <a:tcPr/>
                </a:tc>
              </a:tr>
              <a:tr h="370840">
                <a:tc>
                  <a:txBody>
                    <a:bodyPr/>
                    <a:lstStyle/>
                    <a:p>
                      <a:r>
                        <a:rPr lang="en-US" sz="2800" dirty="0" smtClean="0"/>
                        <a:t>1</a:t>
                      </a:r>
                      <a:endParaRPr lang="en-US" sz="2800" dirty="0"/>
                    </a:p>
                  </a:txBody>
                  <a:tcPr/>
                </a:tc>
                <a:tc>
                  <a:txBody>
                    <a:bodyPr/>
                    <a:lstStyle/>
                    <a:p>
                      <a:r>
                        <a:rPr lang="en-US" sz="2800" u="none" kern="1200" baseline="0" dirty="0" smtClean="0">
                          <a:solidFill>
                            <a:schemeClr val="dk1"/>
                          </a:solidFill>
                          <a:latin typeface="+mn-lt"/>
                          <a:ea typeface="+mn-ea"/>
                          <a:cs typeface="+mn-cs"/>
                        </a:rPr>
                        <a:t>How much can we do </a:t>
                      </a:r>
                      <a:r>
                        <a:rPr lang="en-US" altLang="zh-CN" sz="2800" u="none" kern="1200" baseline="0" dirty="0" smtClean="0">
                          <a:solidFill>
                            <a:schemeClr val="dk1"/>
                          </a:solidFill>
                          <a:latin typeface="+mn-lt"/>
                          <a:ea typeface="+mn-ea"/>
                          <a:cs typeface="+mn-cs"/>
                        </a:rPr>
                        <a:t>next sprint</a:t>
                      </a:r>
                      <a:r>
                        <a:rPr lang="en-US" sz="2800" u="none" kern="1200" baseline="0" dirty="0" smtClean="0">
                          <a:solidFill>
                            <a:schemeClr val="dk1"/>
                          </a:solidFill>
                          <a:latin typeface="+mn-lt"/>
                          <a:ea typeface="+mn-ea"/>
                          <a:cs typeface="+mn-cs"/>
                        </a:rPr>
                        <a:t>?</a:t>
                      </a:r>
                    </a:p>
                    <a:p>
                      <a:r>
                        <a:rPr lang="zh-CN" altLang="en-US" sz="2800" u="none" kern="1200" baseline="0" dirty="0" smtClean="0">
                          <a:solidFill>
                            <a:schemeClr val="dk1"/>
                          </a:solidFill>
                          <a:latin typeface="+mn-lt"/>
                          <a:ea typeface="+mn-ea"/>
                          <a:cs typeface="+mn-cs"/>
                        </a:rPr>
                        <a:t>下个迭代我们能做多少？</a:t>
                      </a:r>
                      <a:endParaRPr lang="en-US" sz="2800" dirty="0"/>
                    </a:p>
                  </a:txBody>
                  <a:tcPr/>
                </a:tc>
                <a:tc>
                  <a:txBody>
                    <a:bodyPr/>
                    <a:lstStyle/>
                    <a:p>
                      <a:r>
                        <a:rPr lang="en-US" sz="2800" dirty="0" smtClean="0"/>
                        <a:t>Capacity planning</a:t>
                      </a:r>
                    </a:p>
                    <a:p>
                      <a:r>
                        <a:rPr lang="zh-CN" altLang="en-US" sz="2800" dirty="0" smtClean="0"/>
                        <a:t>产能计划</a:t>
                      </a:r>
                      <a:endParaRPr lang="en-US" sz="2800" dirty="0" smtClean="0"/>
                    </a:p>
                  </a:txBody>
                  <a:tcPr/>
                </a:tc>
              </a:tr>
              <a:tr h="370840">
                <a:tc>
                  <a:txBody>
                    <a:bodyPr/>
                    <a:lstStyle/>
                    <a:p>
                      <a:r>
                        <a:rPr lang="en-US" sz="2800" dirty="0" smtClean="0"/>
                        <a:t>2</a:t>
                      </a:r>
                      <a:endParaRPr lang="en-US" sz="2800" dirty="0"/>
                    </a:p>
                  </a:txBody>
                  <a:tcPr/>
                </a:tc>
                <a:tc>
                  <a:txBody>
                    <a:bodyPr/>
                    <a:lstStyle/>
                    <a:p>
                      <a:r>
                        <a:rPr lang="en-US" sz="2800" u="none" kern="1200" baseline="0" dirty="0" smtClean="0">
                          <a:solidFill>
                            <a:schemeClr val="dk1"/>
                          </a:solidFill>
                          <a:latin typeface="+mn-lt"/>
                          <a:ea typeface="+mn-ea"/>
                          <a:cs typeface="+mn-cs"/>
                        </a:rPr>
                        <a:t>How long will it take to do the project?</a:t>
                      </a:r>
                    </a:p>
                    <a:p>
                      <a:r>
                        <a:rPr lang="zh-CN" altLang="en-US" sz="2800" dirty="0" smtClean="0"/>
                        <a:t>做这个项目要多长？</a:t>
                      </a:r>
                      <a:endParaRPr lang="en-US" sz="2800" dirty="0"/>
                    </a:p>
                  </a:txBody>
                  <a:tcPr/>
                </a:tc>
                <a:tc>
                  <a:txBody>
                    <a:bodyPr/>
                    <a:lstStyle/>
                    <a:p>
                      <a:r>
                        <a:rPr lang="en-US" sz="2800" dirty="0" smtClean="0"/>
                        <a:t>Delivery forecasting</a:t>
                      </a:r>
                    </a:p>
                    <a:p>
                      <a:r>
                        <a:rPr lang="zh-CN" altLang="en-US" sz="2800" dirty="0" smtClean="0"/>
                        <a:t>交付预测</a:t>
                      </a:r>
                      <a:endParaRPr lang="en-US" sz="2800" dirty="0"/>
                    </a:p>
                  </a:txBody>
                  <a:tcPr/>
                </a:tc>
              </a:tr>
              <a:tr h="370840">
                <a:tc>
                  <a:txBody>
                    <a:bodyPr/>
                    <a:lstStyle/>
                    <a:p>
                      <a:r>
                        <a:rPr lang="en-US" sz="2800" dirty="0" smtClean="0"/>
                        <a:t>3</a:t>
                      </a:r>
                      <a:endParaRPr lang="en-US" sz="2800" dirty="0"/>
                    </a:p>
                  </a:txBody>
                  <a:tcPr/>
                </a:tc>
                <a:tc>
                  <a:txBody>
                    <a:bodyPr/>
                    <a:lstStyle/>
                    <a:p>
                      <a:r>
                        <a:rPr lang="en-US" sz="2800" u="none" kern="1200" baseline="0" dirty="0" smtClean="0">
                          <a:solidFill>
                            <a:schemeClr val="dk1"/>
                          </a:solidFill>
                          <a:latin typeface="+mn-lt"/>
                          <a:ea typeface="+mn-ea"/>
                          <a:cs typeface="+mn-cs"/>
                        </a:rPr>
                        <a:t>How is our progress?</a:t>
                      </a:r>
                    </a:p>
                    <a:p>
                      <a:r>
                        <a:rPr lang="zh-CN" altLang="en-US" sz="2800" dirty="0" smtClean="0"/>
                        <a:t>我们的进度如何？</a:t>
                      </a:r>
                      <a:endParaRPr lang="en-US" sz="2800" dirty="0"/>
                    </a:p>
                  </a:txBody>
                  <a:tcPr/>
                </a:tc>
                <a:tc>
                  <a:txBody>
                    <a:bodyPr/>
                    <a:lstStyle/>
                    <a:p>
                      <a:r>
                        <a:rPr lang="en-US" sz="2800" dirty="0" smtClean="0"/>
                        <a:t>Progress reporting</a:t>
                      </a:r>
                    </a:p>
                    <a:p>
                      <a:r>
                        <a:rPr lang="zh-CN" altLang="en-US" sz="2800" dirty="0" smtClean="0"/>
                        <a:t>进度汇报</a:t>
                      </a:r>
                      <a:endParaRPr lang="en-US" sz="2800" dirty="0"/>
                    </a:p>
                  </a:txBody>
                  <a:tcPr/>
                </a:tc>
              </a:tr>
            </a:tbl>
          </a:graphicData>
        </a:graphic>
      </p:graphicFrame>
    </p:spTree>
    <p:extLst>
      <p:ext uri="{BB962C8B-B14F-4D97-AF65-F5344CB8AC3E}">
        <p14:creationId xmlns:p14="http://schemas.microsoft.com/office/powerpoint/2010/main" val="375154683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a:xfrm>
            <a:off x="8241707" y="5463559"/>
            <a:ext cx="575640" cy="822275"/>
          </a:xfrm>
          <a:prstGeom prst="ellipse">
            <a:avLst/>
          </a:prstGeom>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Am I Ready </a:t>
            </a:r>
            <a:r>
              <a:rPr lang="en-US" smtClean="0"/>
              <a:t>For Cycle Time?</a:t>
            </a:r>
            <a:endParaRPr lang="en-US" dirty="0"/>
          </a:p>
        </p:txBody>
      </p:sp>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60</a:t>
            </a:fld>
            <a:endParaRPr lang="en-US"/>
          </a:p>
        </p:txBody>
      </p:sp>
      <p:graphicFrame>
        <p:nvGraphicFramePr>
          <p:cNvPr id="16" name="Content Placeholder 15"/>
          <p:cNvGraphicFramePr>
            <a:graphicFrameLocks noGrp="1"/>
          </p:cNvGraphicFramePr>
          <p:nvPr>
            <p:ph idx="1"/>
            <p:extLst>
              <p:ext uri="{D42A27DB-BD31-4B8C-83A1-F6EECF244321}">
                <p14:modId xmlns:p14="http://schemas.microsoft.com/office/powerpoint/2010/main" val="1823691735"/>
              </p:ext>
            </p:extLst>
          </p:nvPr>
        </p:nvGraphicFramePr>
        <p:xfrm>
          <a:off x="457200" y="1600200"/>
          <a:ext cx="8229599" cy="4525964"/>
        </p:xfrm>
        <a:graphic>
          <a:graphicData uri="http://schemas.openxmlformats.org/drawingml/2006/table">
            <a:tbl>
              <a:tblPr/>
              <a:tblGrid>
                <a:gridCol w="1150374"/>
                <a:gridCol w="1327355"/>
                <a:gridCol w="1150374"/>
                <a:gridCol w="1150374"/>
                <a:gridCol w="1150374"/>
                <a:gridCol w="1150374"/>
                <a:gridCol w="1150374"/>
              </a:tblGrid>
              <a:tr h="544792">
                <a:tc>
                  <a:txBody>
                    <a:bodyPr/>
                    <a:lstStyle/>
                    <a:p>
                      <a:pPr algn="r" fontAlgn="b"/>
                      <a:r>
                        <a:rPr lang="en-US" sz="1700" b="1" i="0" u="none" strike="noStrike">
                          <a:solidFill>
                            <a:srgbClr val="FFFFFF"/>
                          </a:solidFill>
                          <a:effectLst/>
                          <a:latin typeface="Calibri"/>
                        </a:rPr>
                        <a:t>Week</a:t>
                      </a:r>
                    </a:p>
                  </a:txBody>
                  <a:tcPr marL="12326" marR="12326" marT="12326"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000000"/>
                    </a:solidFill>
                  </a:tcPr>
                </a:tc>
                <a:tc>
                  <a:txBody>
                    <a:bodyPr/>
                    <a:lstStyle/>
                    <a:p>
                      <a:pPr algn="r" fontAlgn="b"/>
                      <a:r>
                        <a:rPr lang="en-US" sz="1700" b="1" i="0" u="none" strike="noStrike">
                          <a:solidFill>
                            <a:srgbClr val="FFFFFF"/>
                          </a:solidFill>
                          <a:effectLst/>
                          <a:latin typeface="Calibri"/>
                        </a:rPr>
                        <a:t>Cycle Time</a:t>
                      </a:r>
                    </a:p>
                  </a:txBody>
                  <a:tcPr marL="12326" marR="12326" marT="12326" marB="0" anchor="b">
                    <a:lnL>
                      <a:noFill/>
                    </a:lnL>
                    <a:lnR>
                      <a:noFill/>
                    </a:lnR>
                    <a:lnT w="6350" cap="flat" cmpd="sng" algn="ctr">
                      <a:solidFill>
                        <a:srgbClr val="000000"/>
                      </a:solidFill>
                      <a:prstDash val="solid"/>
                      <a:round/>
                      <a:headEnd type="none" w="med" len="med"/>
                      <a:tailEnd type="none" w="med" len="med"/>
                    </a:lnT>
                    <a:lnB>
                      <a:noFill/>
                    </a:lnB>
                    <a:solidFill>
                      <a:srgbClr val="000000"/>
                    </a:solidFill>
                  </a:tcPr>
                </a:tc>
                <a:tc>
                  <a:txBody>
                    <a:bodyPr/>
                    <a:lstStyle/>
                    <a:p>
                      <a:pPr algn="r" fontAlgn="b"/>
                      <a:r>
                        <a:rPr lang="en-US" sz="1700" b="1" i="0" u="none" strike="noStrike">
                          <a:solidFill>
                            <a:srgbClr val="FFFFFF"/>
                          </a:solidFill>
                          <a:effectLst/>
                          <a:latin typeface="Calibri"/>
                        </a:rPr>
                        <a:t>2-week</a:t>
                      </a:r>
                    </a:p>
                  </a:txBody>
                  <a:tcPr marL="12326" marR="12326" marT="12326" marB="0" anchor="b">
                    <a:lnL>
                      <a:noFill/>
                    </a:lnL>
                    <a:lnR>
                      <a:noFill/>
                    </a:lnR>
                    <a:lnT w="6350" cap="flat" cmpd="sng" algn="ctr">
                      <a:solidFill>
                        <a:srgbClr val="000000"/>
                      </a:solidFill>
                      <a:prstDash val="solid"/>
                      <a:round/>
                      <a:headEnd type="none" w="med" len="med"/>
                      <a:tailEnd type="none" w="med" len="med"/>
                    </a:lnT>
                    <a:lnB>
                      <a:noFill/>
                    </a:lnB>
                    <a:solidFill>
                      <a:srgbClr val="000000"/>
                    </a:solidFill>
                  </a:tcPr>
                </a:tc>
                <a:tc>
                  <a:txBody>
                    <a:bodyPr/>
                    <a:lstStyle/>
                    <a:p>
                      <a:pPr algn="r" fontAlgn="b"/>
                      <a:r>
                        <a:rPr lang="en-US" sz="1700" b="1" i="0" u="none" strike="noStrike">
                          <a:solidFill>
                            <a:srgbClr val="FFFFFF"/>
                          </a:solidFill>
                          <a:effectLst/>
                          <a:latin typeface="Calibri"/>
                        </a:rPr>
                        <a:t>3-week</a:t>
                      </a:r>
                    </a:p>
                  </a:txBody>
                  <a:tcPr marL="12326" marR="12326" marT="12326" marB="0" anchor="b">
                    <a:lnL>
                      <a:noFill/>
                    </a:lnL>
                    <a:lnR>
                      <a:noFill/>
                    </a:lnR>
                    <a:lnT w="6350" cap="flat" cmpd="sng" algn="ctr">
                      <a:solidFill>
                        <a:srgbClr val="000000"/>
                      </a:solidFill>
                      <a:prstDash val="solid"/>
                      <a:round/>
                      <a:headEnd type="none" w="med" len="med"/>
                      <a:tailEnd type="none" w="med" len="med"/>
                    </a:lnT>
                    <a:lnB>
                      <a:noFill/>
                    </a:lnB>
                    <a:solidFill>
                      <a:srgbClr val="000000"/>
                    </a:solidFill>
                  </a:tcPr>
                </a:tc>
                <a:tc>
                  <a:txBody>
                    <a:bodyPr/>
                    <a:lstStyle/>
                    <a:p>
                      <a:pPr algn="r" fontAlgn="b"/>
                      <a:r>
                        <a:rPr lang="en-US" sz="1700" b="1" i="0" u="none" strike="noStrike">
                          <a:solidFill>
                            <a:srgbClr val="FFFFFF"/>
                          </a:solidFill>
                          <a:effectLst/>
                          <a:latin typeface="Calibri"/>
                        </a:rPr>
                        <a:t>4-week</a:t>
                      </a:r>
                    </a:p>
                  </a:txBody>
                  <a:tcPr marL="12326" marR="12326" marT="12326" marB="0" anchor="b">
                    <a:lnL>
                      <a:noFill/>
                    </a:lnL>
                    <a:lnR>
                      <a:noFill/>
                    </a:lnR>
                    <a:lnT w="6350" cap="flat" cmpd="sng" algn="ctr">
                      <a:solidFill>
                        <a:srgbClr val="000000"/>
                      </a:solidFill>
                      <a:prstDash val="solid"/>
                      <a:round/>
                      <a:headEnd type="none" w="med" len="med"/>
                      <a:tailEnd type="none" w="med" len="med"/>
                    </a:lnT>
                    <a:lnB>
                      <a:noFill/>
                    </a:lnB>
                    <a:solidFill>
                      <a:srgbClr val="000000"/>
                    </a:solidFill>
                  </a:tcPr>
                </a:tc>
                <a:tc>
                  <a:txBody>
                    <a:bodyPr/>
                    <a:lstStyle/>
                    <a:p>
                      <a:pPr algn="r" fontAlgn="b"/>
                      <a:r>
                        <a:rPr lang="en-US" sz="1700" b="1" i="0" u="none" strike="noStrike">
                          <a:solidFill>
                            <a:srgbClr val="FFFFFF"/>
                          </a:solidFill>
                          <a:effectLst/>
                          <a:latin typeface="Calibri"/>
                        </a:rPr>
                        <a:t>5-week</a:t>
                      </a:r>
                    </a:p>
                  </a:txBody>
                  <a:tcPr marL="12326" marR="12326" marT="12326" marB="0" anchor="b">
                    <a:lnL>
                      <a:noFill/>
                    </a:lnL>
                    <a:lnR>
                      <a:noFill/>
                    </a:lnR>
                    <a:lnT w="6350" cap="flat" cmpd="sng" algn="ctr">
                      <a:solidFill>
                        <a:srgbClr val="000000"/>
                      </a:solidFill>
                      <a:prstDash val="solid"/>
                      <a:round/>
                      <a:headEnd type="none" w="med" len="med"/>
                      <a:tailEnd type="none" w="med" len="med"/>
                    </a:lnT>
                    <a:lnB>
                      <a:noFill/>
                    </a:lnB>
                    <a:solidFill>
                      <a:srgbClr val="000000"/>
                    </a:solidFill>
                  </a:tcPr>
                </a:tc>
                <a:tc>
                  <a:txBody>
                    <a:bodyPr/>
                    <a:lstStyle/>
                    <a:p>
                      <a:pPr algn="r" fontAlgn="b"/>
                      <a:r>
                        <a:rPr lang="en-US" sz="1700" b="1" i="0" u="none" strike="noStrike">
                          <a:solidFill>
                            <a:srgbClr val="FFFFFF"/>
                          </a:solidFill>
                          <a:effectLst/>
                          <a:latin typeface="Calibri"/>
                        </a:rPr>
                        <a:t>6-week</a:t>
                      </a:r>
                    </a:p>
                  </a:txBody>
                  <a:tcPr marL="12326" marR="12326" marT="12326"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000000"/>
                    </a:solidFill>
                  </a:tcPr>
                </a:tc>
              </a:tr>
              <a:tr h="283489">
                <a:tc>
                  <a:txBody>
                    <a:bodyPr/>
                    <a:lstStyle/>
                    <a:p>
                      <a:pPr algn="r" fontAlgn="b"/>
                      <a:r>
                        <a:rPr lang="en-US" sz="1700" b="1" i="0" u="none" strike="noStrike">
                          <a:solidFill>
                            <a:srgbClr val="000000"/>
                          </a:solidFill>
                          <a:effectLst/>
                          <a:latin typeface="Calibri"/>
                        </a:rPr>
                        <a:t>1</a:t>
                      </a:r>
                    </a:p>
                  </a:txBody>
                  <a:tcPr marL="12326" marR="12326" marT="12326"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sz="1700" b="0" i="0" u="none" strike="noStrike">
                          <a:solidFill>
                            <a:srgbClr val="000000"/>
                          </a:solidFill>
                          <a:effectLst/>
                          <a:latin typeface="Calibri"/>
                        </a:rPr>
                        <a:t>5</a:t>
                      </a:r>
                    </a:p>
                  </a:txBody>
                  <a:tcPr marL="12326" marR="12326" marT="12326" marB="0" anchor="b">
                    <a:lnL>
                      <a:noFill/>
                    </a:lnL>
                    <a:lnR>
                      <a:noFill/>
                    </a:lnR>
                    <a:lnT>
                      <a:noFill/>
                    </a:lnT>
                    <a:lnB>
                      <a:noFill/>
                    </a:lnB>
                  </a:tcPr>
                </a:tc>
                <a:tc>
                  <a:txBody>
                    <a:bodyPr/>
                    <a:lstStyle/>
                    <a:p>
                      <a:pPr algn="l" fontAlgn="b"/>
                      <a:endParaRPr lang="en-US" sz="1700" b="0" i="0" u="none" strike="noStrike">
                        <a:solidFill>
                          <a:srgbClr val="000000"/>
                        </a:solidFill>
                        <a:effectLst/>
                        <a:latin typeface="Calibri"/>
                      </a:endParaRPr>
                    </a:p>
                  </a:txBody>
                  <a:tcPr marL="12326" marR="12326" marT="12326" marB="0" anchor="b">
                    <a:lnL>
                      <a:noFill/>
                    </a:lnL>
                    <a:lnR>
                      <a:noFill/>
                    </a:lnR>
                    <a:lnT>
                      <a:noFill/>
                    </a:lnT>
                    <a:lnB>
                      <a:noFill/>
                    </a:lnB>
                  </a:tcPr>
                </a:tc>
                <a:tc>
                  <a:txBody>
                    <a:bodyPr/>
                    <a:lstStyle/>
                    <a:p>
                      <a:pPr algn="l" fontAlgn="b"/>
                      <a:endParaRPr lang="en-US" sz="1700" b="0" i="0" u="none" strike="noStrike">
                        <a:solidFill>
                          <a:srgbClr val="000000"/>
                        </a:solidFill>
                        <a:effectLst/>
                        <a:latin typeface="Calibri"/>
                      </a:endParaRPr>
                    </a:p>
                  </a:txBody>
                  <a:tcPr marL="12326" marR="12326" marT="12326" marB="0" anchor="b">
                    <a:lnL>
                      <a:noFill/>
                    </a:lnL>
                    <a:lnR>
                      <a:noFill/>
                    </a:lnR>
                    <a:lnT>
                      <a:noFill/>
                    </a:lnT>
                    <a:lnB>
                      <a:noFill/>
                    </a:lnB>
                  </a:tcPr>
                </a:tc>
                <a:tc>
                  <a:txBody>
                    <a:bodyPr/>
                    <a:lstStyle/>
                    <a:p>
                      <a:pPr algn="l" fontAlgn="b"/>
                      <a:endParaRPr lang="en-US" sz="1700" b="0" i="0" u="none" strike="noStrike">
                        <a:solidFill>
                          <a:srgbClr val="000000"/>
                        </a:solidFill>
                        <a:effectLst/>
                        <a:latin typeface="Calibri"/>
                      </a:endParaRPr>
                    </a:p>
                  </a:txBody>
                  <a:tcPr marL="12326" marR="12326" marT="12326" marB="0" anchor="b">
                    <a:lnL>
                      <a:noFill/>
                    </a:lnL>
                    <a:lnR>
                      <a:noFill/>
                    </a:lnR>
                    <a:lnT>
                      <a:noFill/>
                    </a:lnT>
                    <a:lnB>
                      <a:noFill/>
                    </a:lnB>
                  </a:tcPr>
                </a:tc>
                <a:tc>
                  <a:txBody>
                    <a:bodyPr/>
                    <a:lstStyle/>
                    <a:p>
                      <a:pPr algn="l" fontAlgn="b"/>
                      <a:endParaRPr lang="en-US" sz="1700" b="0" i="0" u="none" strike="noStrike">
                        <a:solidFill>
                          <a:srgbClr val="000000"/>
                        </a:solidFill>
                        <a:effectLst/>
                        <a:latin typeface="Calibri"/>
                      </a:endParaRPr>
                    </a:p>
                  </a:txBody>
                  <a:tcPr marL="12326" marR="12326" marT="12326" marB="0" anchor="b">
                    <a:lnL>
                      <a:noFill/>
                    </a:lnL>
                    <a:lnR>
                      <a:noFill/>
                    </a:lnR>
                    <a:lnT>
                      <a:noFill/>
                    </a:lnT>
                    <a:lnB>
                      <a:noFill/>
                    </a:lnB>
                  </a:tcPr>
                </a:tc>
                <a:tc>
                  <a:txBody>
                    <a:bodyPr/>
                    <a:lstStyle/>
                    <a:p>
                      <a:pPr algn="l" fontAlgn="b"/>
                      <a:endParaRPr lang="en-US" sz="1700" b="0" i="0" u="none" strike="noStrike">
                        <a:solidFill>
                          <a:srgbClr val="000000"/>
                        </a:solidFill>
                        <a:effectLst/>
                        <a:latin typeface="Calibri"/>
                      </a:endParaRPr>
                    </a:p>
                  </a:txBody>
                  <a:tcPr marL="12326" marR="12326" marT="12326" marB="0" anchor="b">
                    <a:lnL>
                      <a:noFill/>
                    </a:lnL>
                    <a:lnR w="6350" cap="flat" cmpd="sng" algn="ctr">
                      <a:solidFill>
                        <a:srgbClr val="000000"/>
                      </a:solidFill>
                      <a:prstDash val="solid"/>
                      <a:round/>
                      <a:headEnd type="none" w="med" len="med"/>
                      <a:tailEnd type="none" w="med" len="med"/>
                    </a:lnR>
                    <a:lnT>
                      <a:noFill/>
                    </a:lnT>
                    <a:lnB>
                      <a:noFill/>
                    </a:lnB>
                  </a:tcPr>
                </a:tc>
              </a:tr>
              <a:tr h="283489">
                <a:tc>
                  <a:txBody>
                    <a:bodyPr/>
                    <a:lstStyle/>
                    <a:p>
                      <a:pPr algn="r" fontAlgn="b"/>
                      <a:r>
                        <a:rPr lang="en-US" sz="1700" b="1" i="0" u="none" strike="noStrike">
                          <a:solidFill>
                            <a:srgbClr val="000000"/>
                          </a:solidFill>
                          <a:effectLst/>
                          <a:latin typeface="Calibri"/>
                        </a:rPr>
                        <a:t>2</a:t>
                      </a:r>
                    </a:p>
                  </a:txBody>
                  <a:tcPr marL="12326" marR="12326" marT="12326"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sz="1700" b="0" i="0" u="none" strike="noStrike">
                          <a:solidFill>
                            <a:srgbClr val="000000"/>
                          </a:solidFill>
                          <a:effectLst/>
                          <a:latin typeface="Calibri"/>
                        </a:rPr>
                        <a:t>0</a:t>
                      </a:r>
                    </a:p>
                  </a:txBody>
                  <a:tcPr marL="12326" marR="12326" marT="12326" marB="0" anchor="b">
                    <a:lnL>
                      <a:noFill/>
                    </a:lnL>
                    <a:lnR>
                      <a:noFill/>
                    </a:lnR>
                    <a:lnT>
                      <a:noFill/>
                    </a:lnT>
                    <a:lnB>
                      <a:noFill/>
                    </a:lnB>
                  </a:tcPr>
                </a:tc>
                <a:tc>
                  <a:txBody>
                    <a:bodyPr/>
                    <a:lstStyle/>
                    <a:p>
                      <a:pPr algn="r" fontAlgn="b"/>
                      <a:r>
                        <a:rPr lang="en-US" sz="1700" b="0" i="0" u="none" strike="noStrike">
                          <a:solidFill>
                            <a:srgbClr val="000000"/>
                          </a:solidFill>
                          <a:effectLst/>
                          <a:latin typeface="Calibri"/>
                        </a:rPr>
                        <a:t>2.5</a:t>
                      </a:r>
                    </a:p>
                  </a:txBody>
                  <a:tcPr marL="12326" marR="12326" marT="12326" marB="0" anchor="b">
                    <a:lnL>
                      <a:noFill/>
                    </a:lnL>
                    <a:lnR>
                      <a:noFill/>
                    </a:lnR>
                    <a:lnT>
                      <a:noFill/>
                    </a:lnT>
                    <a:lnB>
                      <a:noFill/>
                    </a:lnB>
                  </a:tcPr>
                </a:tc>
                <a:tc>
                  <a:txBody>
                    <a:bodyPr/>
                    <a:lstStyle/>
                    <a:p>
                      <a:pPr algn="l" fontAlgn="b"/>
                      <a:endParaRPr lang="en-US" sz="1700" b="0" i="0" u="none" strike="noStrike">
                        <a:solidFill>
                          <a:srgbClr val="000000"/>
                        </a:solidFill>
                        <a:effectLst/>
                        <a:latin typeface="Calibri"/>
                      </a:endParaRPr>
                    </a:p>
                  </a:txBody>
                  <a:tcPr marL="12326" marR="12326" marT="12326" marB="0" anchor="b">
                    <a:lnL>
                      <a:noFill/>
                    </a:lnL>
                    <a:lnR>
                      <a:noFill/>
                    </a:lnR>
                    <a:lnT>
                      <a:noFill/>
                    </a:lnT>
                    <a:lnB>
                      <a:noFill/>
                    </a:lnB>
                  </a:tcPr>
                </a:tc>
                <a:tc>
                  <a:txBody>
                    <a:bodyPr/>
                    <a:lstStyle/>
                    <a:p>
                      <a:pPr algn="l" fontAlgn="b"/>
                      <a:endParaRPr lang="en-US" sz="1700" b="0" i="0" u="none" strike="noStrike">
                        <a:solidFill>
                          <a:srgbClr val="000000"/>
                        </a:solidFill>
                        <a:effectLst/>
                        <a:latin typeface="Calibri"/>
                      </a:endParaRPr>
                    </a:p>
                  </a:txBody>
                  <a:tcPr marL="12326" marR="12326" marT="12326" marB="0" anchor="b">
                    <a:lnL>
                      <a:noFill/>
                    </a:lnL>
                    <a:lnR>
                      <a:noFill/>
                    </a:lnR>
                    <a:lnT>
                      <a:noFill/>
                    </a:lnT>
                    <a:lnB>
                      <a:noFill/>
                    </a:lnB>
                  </a:tcPr>
                </a:tc>
                <a:tc>
                  <a:txBody>
                    <a:bodyPr/>
                    <a:lstStyle/>
                    <a:p>
                      <a:pPr algn="l" fontAlgn="b"/>
                      <a:endParaRPr lang="en-US" sz="1700" b="0" i="0" u="none" strike="noStrike">
                        <a:solidFill>
                          <a:srgbClr val="000000"/>
                        </a:solidFill>
                        <a:effectLst/>
                        <a:latin typeface="Calibri"/>
                      </a:endParaRPr>
                    </a:p>
                  </a:txBody>
                  <a:tcPr marL="12326" marR="12326" marT="12326" marB="0" anchor="b">
                    <a:lnL>
                      <a:noFill/>
                    </a:lnL>
                    <a:lnR>
                      <a:noFill/>
                    </a:lnR>
                    <a:lnT>
                      <a:noFill/>
                    </a:lnT>
                    <a:lnB>
                      <a:noFill/>
                    </a:lnB>
                  </a:tcPr>
                </a:tc>
                <a:tc>
                  <a:txBody>
                    <a:bodyPr/>
                    <a:lstStyle/>
                    <a:p>
                      <a:pPr algn="l" fontAlgn="b"/>
                      <a:endParaRPr lang="en-US" sz="1700" b="0" i="0" u="none" strike="noStrike">
                        <a:solidFill>
                          <a:srgbClr val="000000"/>
                        </a:solidFill>
                        <a:effectLst/>
                        <a:latin typeface="Calibri"/>
                      </a:endParaRPr>
                    </a:p>
                  </a:txBody>
                  <a:tcPr marL="12326" marR="12326" marT="12326" marB="0" anchor="b">
                    <a:lnL>
                      <a:noFill/>
                    </a:lnL>
                    <a:lnR w="6350" cap="flat" cmpd="sng" algn="ctr">
                      <a:solidFill>
                        <a:srgbClr val="000000"/>
                      </a:solidFill>
                      <a:prstDash val="solid"/>
                      <a:round/>
                      <a:headEnd type="none" w="med" len="med"/>
                      <a:tailEnd type="none" w="med" len="med"/>
                    </a:lnR>
                    <a:lnT>
                      <a:noFill/>
                    </a:lnT>
                    <a:lnB>
                      <a:noFill/>
                    </a:lnB>
                  </a:tcPr>
                </a:tc>
              </a:tr>
              <a:tr h="283489">
                <a:tc>
                  <a:txBody>
                    <a:bodyPr/>
                    <a:lstStyle/>
                    <a:p>
                      <a:pPr algn="r" fontAlgn="b"/>
                      <a:r>
                        <a:rPr lang="en-US" sz="1700" b="1" i="0" u="none" strike="noStrike">
                          <a:solidFill>
                            <a:srgbClr val="000000"/>
                          </a:solidFill>
                          <a:effectLst/>
                          <a:latin typeface="Calibri"/>
                        </a:rPr>
                        <a:t>3</a:t>
                      </a:r>
                    </a:p>
                  </a:txBody>
                  <a:tcPr marL="12326" marR="12326" marT="12326"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sz="1700" b="0" i="0" u="none" strike="noStrike">
                          <a:solidFill>
                            <a:srgbClr val="000000"/>
                          </a:solidFill>
                          <a:effectLst/>
                          <a:latin typeface="Calibri"/>
                        </a:rPr>
                        <a:t>10</a:t>
                      </a:r>
                    </a:p>
                  </a:txBody>
                  <a:tcPr marL="12326" marR="12326" marT="12326" marB="0" anchor="b">
                    <a:lnL>
                      <a:noFill/>
                    </a:lnL>
                    <a:lnR>
                      <a:noFill/>
                    </a:lnR>
                    <a:lnT>
                      <a:noFill/>
                    </a:lnT>
                    <a:lnB>
                      <a:noFill/>
                    </a:lnB>
                  </a:tcPr>
                </a:tc>
                <a:tc>
                  <a:txBody>
                    <a:bodyPr/>
                    <a:lstStyle/>
                    <a:p>
                      <a:pPr algn="r" fontAlgn="b"/>
                      <a:r>
                        <a:rPr lang="en-US" sz="1700" b="0" i="0" u="none" strike="noStrike">
                          <a:solidFill>
                            <a:srgbClr val="000000"/>
                          </a:solidFill>
                          <a:effectLst/>
                          <a:latin typeface="Calibri"/>
                        </a:rPr>
                        <a:t>5.0</a:t>
                      </a:r>
                    </a:p>
                  </a:txBody>
                  <a:tcPr marL="12326" marR="12326" marT="12326" marB="0" anchor="b">
                    <a:lnL>
                      <a:noFill/>
                    </a:lnL>
                    <a:lnR>
                      <a:noFill/>
                    </a:lnR>
                    <a:lnT>
                      <a:noFill/>
                    </a:lnT>
                    <a:lnB>
                      <a:noFill/>
                    </a:lnB>
                  </a:tcPr>
                </a:tc>
                <a:tc>
                  <a:txBody>
                    <a:bodyPr/>
                    <a:lstStyle/>
                    <a:p>
                      <a:pPr algn="r" fontAlgn="b"/>
                      <a:r>
                        <a:rPr lang="en-US" sz="1700" b="0" i="0" u="none" strike="noStrike">
                          <a:solidFill>
                            <a:srgbClr val="000000"/>
                          </a:solidFill>
                          <a:effectLst/>
                          <a:latin typeface="Calibri"/>
                        </a:rPr>
                        <a:t>5.0</a:t>
                      </a:r>
                    </a:p>
                  </a:txBody>
                  <a:tcPr marL="12326" marR="12326" marT="12326" marB="0" anchor="b">
                    <a:lnL>
                      <a:noFill/>
                    </a:lnL>
                    <a:lnR>
                      <a:noFill/>
                    </a:lnR>
                    <a:lnT>
                      <a:noFill/>
                    </a:lnT>
                    <a:lnB>
                      <a:noFill/>
                    </a:lnB>
                  </a:tcPr>
                </a:tc>
                <a:tc>
                  <a:txBody>
                    <a:bodyPr/>
                    <a:lstStyle/>
                    <a:p>
                      <a:pPr algn="l" fontAlgn="b"/>
                      <a:endParaRPr lang="en-US" sz="1700" b="0" i="0" u="none" strike="noStrike">
                        <a:solidFill>
                          <a:srgbClr val="000000"/>
                        </a:solidFill>
                        <a:effectLst/>
                        <a:latin typeface="Calibri"/>
                      </a:endParaRPr>
                    </a:p>
                  </a:txBody>
                  <a:tcPr marL="12326" marR="12326" marT="12326" marB="0" anchor="b">
                    <a:lnL>
                      <a:noFill/>
                    </a:lnL>
                    <a:lnR>
                      <a:noFill/>
                    </a:lnR>
                    <a:lnT>
                      <a:noFill/>
                    </a:lnT>
                    <a:lnB>
                      <a:noFill/>
                    </a:lnB>
                  </a:tcPr>
                </a:tc>
                <a:tc>
                  <a:txBody>
                    <a:bodyPr/>
                    <a:lstStyle/>
                    <a:p>
                      <a:pPr algn="l" fontAlgn="b"/>
                      <a:endParaRPr lang="en-US" sz="1700" b="0" i="0" u="none" strike="noStrike">
                        <a:solidFill>
                          <a:srgbClr val="000000"/>
                        </a:solidFill>
                        <a:effectLst/>
                        <a:latin typeface="Calibri"/>
                      </a:endParaRPr>
                    </a:p>
                  </a:txBody>
                  <a:tcPr marL="12326" marR="12326" marT="12326" marB="0" anchor="b">
                    <a:lnL>
                      <a:noFill/>
                    </a:lnL>
                    <a:lnR>
                      <a:noFill/>
                    </a:lnR>
                    <a:lnT>
                      <a:noFill/>
                    </a:lnT>
                    <a:lnB>
                      <a:noFill/>
                    </a:lnB>
                  </a:tcPr>
                </a:tc>
                <a:tc>
                  <a:txBody>
                    <a:bodyPr/>
                    <a:lstStyle/>
                    <a:p>
                      <a:pPr algn="l" fontAlgn="b"/>
                      <a:endParaRPr lang="en-US" sz="1700" b="0" i="0" u="none" strike="noStrike">
                        <a:solidFill>
                          <a:srgbClr val="000000"/>
                        </a:solidFill>
                        <a:effectLst/>
                        <a:latin typeface="Calibri"/>
                      </a:endParaRPr>
                    </a:p>
                  </a:txBody>
                  <a:tcPr marL="12326" marR="12326" marT="12326" marB="0" anchor="b">
                    <a:lnL>
                      <a:noFill/>
                    </a:lnL>
                    <a:lnR w="6350" cap="flat" cmpd="sng" algn="ctr">
                      <a:solidFill>
                        <a:srgbClr val="000000"/>
                      </a:solidFill>
                      <a:prstDash val="solid"/>
                      <a:round/>
                      <a:headEnd type="none" w="med" len="med"/>
                      <a:tailEnd type="none" w="med" len="med"/>
                    </a:lnR>
                    <a:lnT>
                      <a:noFill/>
                    </a:lnT>
                    <a:lnB>
                      <a:noFill/>
                    </a:lnB>
                  </a:tcPr>
                </a:tc>
              </a:tr>
              <a:tr h="283489">
                <a:tc>
                  <a:txBody>
                    <a:bodyPr/>
                    <a:lstStyle/>
                    <a:p>
                      <a:pPr algn="r" fontAlgn="b"/>
                      <a:r>
                        <a:rPr lang="en-US" sz="1700" b="1" i="0" u="none" strike="noStrike">
                          <a:solidFill>
                            <a:srgbClr val="000000"/>
                          </a:solidFill>
                          <a:effectLst/>
                          <a:latin typeface="Calibri"/>
                        </a:rPr>
                        <a:t>4</a:t>
                      </a:r>
                    </a:p>
                  </a:txBody>
                  <a:tcPr marL="12326" marR="12326" marT="12326"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sz="1700" b="0" i="0" u="none" strike="noStrike">
                          <a:solidFill>
                            <a:srgbClr val="000000"/>
                          </a:solidFill>
                          <a:effectLst/>
                          <a:latin typeface="Calibri"/>
                        </a:rPr>
                        <a:t>0</a:t>
                      </a:r>
                    </a:p>
                  </a:txBody>
                  <a:tcPr marL="12326" marR="12326" marT="12326" marB="0" anchor="b">
                    <a:lnL>
                      <a:noFill/>
                    </a:lnL>
                    <a:lnR>
                      <a:noFill/>
                    </a:lnR>
                    <a:lnT>
                      <a:noFill/>
                    </a:lnT>
                    <a:lnB>
                      <a:noFill/>
                    </a:lnB>
                  </a:tcPr>
                </a:tc>
                <a:tc>
                  <a:txBody>
                    <a:bodyPr/>
                    <a:lstStyle/>
                    <a:p>
                      <a:pPr algn="r" fontAlgn="b"/>
                      <a:r>
                        <a:rPr lang="en-US" sz="1700" b="0" i="0" u="none" strike="noStrike">
                          <a:solidFill>
                            <a:srgbClr val="000000"/>
                          </a:solidFill>
                          <a:effectLst/>
                          <a:latin typeface="Calibri"/>
                        </a:rPr>
                        <a:t>5.0</a:t>
                      </a:r>
                    </a:p>
                  </a:txBody>
                  <a:tcPr marL="12326" marR="12326" marT="12326" marB="0" anchor="b">
                    <a:lnL>
                      <a:noFill/>
                    </a:lnL>
                    <a:lnR>
                      <a:noFill/>
                    </a:lnR>
                    <a:lnT>
                      <a:noFill/>
                    </a:lnT>
                    <a:lnB>
                      <a:noFill/>
                    </a:lnB>
                  </a:tcPr>
                </a:tc>
                <a:tc>
                  <a:txBody>
                    <a:bodyPr/>
                    <a:lstStyle/>
                    <a:p>
                      <a:pPr algn="r" fontAlgn="b"/>
                      <a:r>
                        <a:rPr lang="en-US" sz="1700" b="0" i="0" u="none" strike="noStrike">
                          <a:solidFill>
                            <a:srgbClr val="000000"/>
                          </a:solidFill>
                          <a:effectLst/>
                          <a:latin typeface="Calibri"/>
                        </a:rPr>
                        <a:t>3.3</a:t>
                      </a:r>
                    </a:p>
                  </a:txBody>
                  <a:tcPr marL="12326" marR="12326" marT="12326" marB="0" anchor="b">
                    <a:lnL>
                      <a:noFill/>
                    </a:lnL>
                    <a:lnR>
                      <a:noFill/>
                    </a:lnR>
                    <a:lnT>
                      <a:noFill/>
                    </a:lnT>
                    <a:lnB>
                      <a:noFill/>
                    </a:lnB>
                  </a:tcPr>
                </a:tc>
                <a:tc>
                  <a:txBody>
                    <a:bodyPr/>
                    <a:lstStyle/>
                    <a:p>
                      <a:pPr algn="r" fontAlgn="b"/>
                      <a:r>
                        <a:rPr lang="en-US" sz="1700" b="0" i="0" u="none" strike="noStrike">
                          <a:solidFill>
                            <a:srgbClr val="000000"/>
                          </a:solidFill>
                          <a:effectLst/>
                          <a:latin typeface="Calibri"/>
                        </a:rPr>
                        <a:t>3.8</a:t>
                      </a:r>
                    </a:p>
                  </a:txBody>
                  <a:tcPr marL="12326" marR="12326" marT="12326" marB="0" anchor="b">
                    <a:lnL>
                      <a:noFill/>
                    </a:lnL>
                    <a:lnR>
                      <a:noFill/>
                    </a:lnR>
                    <a:lnT>
                      <a:noFill/>
                    </a:lnT>
                    <a:lnB>
                      <a:noFill/>
                    </a:lnB>
                  </a:tcPr>
                </a:tc>
                <a:tc>
                  <a:txBody>
                    <a:bodyPr/>
                    <a:lstStyle/>
                    <a:p>
                      <a:pPr algn="l" fontAlgn="b"/>
                      <a:endParaRPr lang="en-US" sz="1700" b="0" i="0" u="none" strike="noStrike">
                        <a:solidFill>
                          <a:srgbClr val="000000"/>
                        </a:solidFill>
                        <a:effectLst/>
                        <a:latin typeface="Calibri"/>
                      </a:endParaRPr>
                    </a:p>
                  </a:txBody>
                  <a:tcPr marL="12326" marR="12326" marT="12326" marB="0" anchor="b">
                    <a:lnL>
                      <a:noFill/>
                    </a:lnL>
                    <a:lnR>
                      <a:noFill/>
                    </a:lnR>
                    <a:lnT>
                      <a:noFill/>
                    </a:lnT>
                    <a:lnB>
                      <a:noFill/>
                    </a:lnB>
                  </a:tcPr>
                </a:tc>
                <a:tc>
                  <a:txBody>
                    <a:bodyPr/>
                    <a:lstStyle/>
                    <a:p>
                      <a:pPr algn="l" fontAlgn="b"/>
                      <a:endParaRPr lang="en-US" sz="1700" b="0" i="0" u="none" strike="noStrike">
                        <a:solidFill>
                          <a:srgbClr val="000000"/>
                        </a:solidFill>
                        <a:effectLst/>
                        <a:latin typeface="Calibri"/>
                      </a:endParaRPr>
                    </a:p>
                  </a:txBody>
                  <a:tcPr marL="12326" marR="12326" marT="12326" marB="0" anchor="b">
                    <a:lnL>
                      <a:noFill/>
                    </a:lnL>
                    <a:lnR w="6350" cap="flat" cmpd="sng" algn="ctr">
                      <a:solidFill>
                        <a:srgbClr val="000000"/>
                      </a:solidFill>
                      <a:prstDash val="solid"/>
                      <a:round/>
                      <a:headEnd type="none" w="med" len="med"/>
                      <a:tailEnd type="none" w="med" len="med"/>
                    </a:lnR>
                    <a:lnT>
                      <a:noFill/>
                    </a:lnT>
                    <a:lnB>
                      <a:noFill/>
                    </a:lnB>
                  </a:tcPr>
                </a:tc>
              </a:tr>
              <a:tr h="283489">
                <a:tc>
                  <a:txBody>
                    <a:bodyPr/>
                    <a:lstStyle/>
                    <a:p>
                      <a:pPr algn="r" fontAlgn="b"/>
                      <a:r>
                        <a:rPr lang="en-US" sz="1700" b="1" i="0" u="none" strike="noStrike">
                          <a:solidFill>
                            <a:srgbClr val="000000"/>
                          </a:solidFill>
                          <a:effectLst/>
                          <a:latin typeface="Calibri"/>
                        </a:rPr>
                        <a:t>5</a:t>
                      </a:r>
                    </a:p>
                  </a:txBody>
                  <a:tcPr marL="12326" marR="12326" marT="12326"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sz="1700" b="0" i="0" u="none" strike="noStrike">
                          <a:solidFill>
                            <a:srgbClr val="000000"/>
                          </a:solidFill>
                          <a:effectLst/>
                          <a:latin typeface="Calibri"/>
                        </a:rPr>
                        <a:t>0</a:t>
                      </a:r>
                    </a:p>
                  </a:txBody>
                  <a:tcPr marL="12326" marR="12326" marT="12326" marB="0" anchor="b">
                    <a:lnL>
                      <a:noFill/>
                    </a:lnL>
                    <a:lnR>
                      <a:noFill/>
                    </a:lnR>
                    <a:lnT>
                      <a:noFill/>
                    </a:lnT>
                    <a:lnB>
                      <a:noFill/>
                    </a:lnB>
                  </a:tcPr>
                </a:tc>
                <a:tc>
                  <a:txBody>
                    <a:bodyPr/>
                    <a:lstStyle/>
                    <a:p>
                      <a:pPr algn="r" fontAlgn="b"/>
                      <a:r>
                        <a:rPr lang="en-US" sz="1700" b="0" i="0" u="none" strike="noStrike">
                          <a:solidFill>
                            <a:srgbClr val="000000"/>
                          </a:solidFill>
                          <a:effectLst/>
                          <a:latin typeface="Calibri"/>
                        </a:rPr>
                        <a:t>0.0</a:t>
                      </a:r>
                    </a:p>
                  </a:txBody>
                  <a:tcPr marL="12326" marR="12326" marT="12326" marB="0" anchor="b">
                    <a:lnL>
                      <a:noFill/>
                    </a:lnL>
                    <a:lnR>
                      <a:noFill/>
                    </a:lnR>
                    <a:lnT>
                      <a:noFill/>
                    </a:lnT>
                    <a:lnB>
                      <a:noFill/>
                    </a:lnB>
                  </a:tcPr>
                </a:tc>
                <a:tc>
                  <a:txBody>
                    <a:bodyPr/>
                    <a:lstStyle/>
                    <a:p>
                      <a:pPr algn="r" fontAlgn="b"/>
                      <a:r>
                        <a:rPr lang="en-US" sz="1700" b="0" i="0" u="none" strike="noStrike">
                          <a:solidFill>
                            <a:srgbClr val="000000"/>
                          </a:solidFill>
                          <a:effectLst/>
                          <a:latin typeface="Calibri"/>
                        </a:rPr>
                        <a:t>3.3</a:t>
                      </a:r>
                    </a:p>
                  </a:txBody>
                  <a:tcPr marL="12326" marR="12326" marT="12326" marB="0" anchor="b">
                    <a:lnL>
                      <a:noFill/>
                    </a:lnL>
                    <a:lnR>
                      <a:noFill/>
                    </a:lnR>
                    <a:lnT>
                      <a:noFill/>
                    </a:lnT>
                    <a:lnB>
                      <a:noFill/>
                    </a:lnB>
                  </a:tcPr>
                </a:tc>
                <a:tc>
                  <a:txBody>
                    <a:bodyPr/>
                    <a:lstStyle/>
                    <a:p>
                      <a:pPr algn="r" fontAlgn="b"/>
                      <a:r>
                        <a:rPr lang="en-US" sz="1700" b="0" i="0" u="none" strike="noStrike">
                          <a:solidFill>
                            <a:srgbClr val="000000"/>
                          </a:solidFill>
                          <a:effectLst/>
                          <a:latin typeface="Calibri"/>
                        </a:rPr>
                        <a:t>2.5</a:t>
                      </a:r>
                    </a:p>
                  </a:txBody>
                  <a:tcPr marL="12326" marR="12326" marT="12326" marB="0" anchor="b">
                    <a:lnL>
                      <a:noFill/>
                    </a:lnL>
                    <a:lnR>
                      <a:noFill/>
                    </a:lnR>
                    <a:lnT>
                      <a:noFill/>
                    </a:lnT>
                    <a:lnB>
                      <a:noFill/>
                    </a:lnB>
                  </a:tcPr>
                </a:tc>
                <a:tc>
                  <a:txBody>
                    <a:bodyPr/>
                    <a:lstStyle/>
                    <a:p>
                      <a:pPr algn="r" fontAlgn="b"/>
                      <a:r>
                        <a:rPr lang="en-US" sz="1700" b="0" i="0" u="none" strike="noStrike">
                          <a:solidFill>
                            <a:srgbClr val="000000"/>
                          </a:solidFill>
                          <a:effectLst/>
                          <a:latin typeface="Calibri"/>
                        </a:rPr>
                        <a:t>3.0</a:t>
                      </a:r>
                    </a:p>
                  </a:txBody>
                  <a:tcPr marL="12326" marR="12326" marT="12326" marB="0" anchor="b">
                    <a:lnL>
                      <a:noFill/>
                    </a:lnL>
                    <a:lnR>
                      <a:noFill/>
                    </a:lnR>
                    <a:lnT>
                      <a:noFill/>
                    </a:lnT>
                    <a:lnB>
                      <a:noFill/>
                    </a:lnB>
                  </a:tcPr>
                </a:tc>
                <a:tc>
                  <a:txBody>
                    <a:bodyPr/>
                    <a:lstStyle/>
                    <a:p>
                      <a:pPr algn="l" fontAlgn="b"/>
                      <a:endParaRPr lang="en-US" sz="1700" b="0" i="0" u="none" strike="noStrike">
                        <a:solidFill>
                          <a:srgbClr val="000000"/>
                        </a:solidFill>
                        <a:effectLst/>
                        <a:latin typeface="Calibri"/>
                      </a:endParaRPr>
                    </a:p>
                  </a:txBody>
                  <a:tcPr marL="12326" marR="12326" marT="12326" marB="0" anchor="b">
                    <a:lnL>
                      <a:noFill/>
                    </a:lnL>
                    <a:lnR w="6350" cap="flat" cmpd="sng" algn="ctr">
                      <a:solidFill>
                        <a:srgbClr val="000000"/>
                      </a:solidFill>
                      <a:prstDash val="solid"/>
                      <a:round/>
                      <a:headEnd type="none" w="med" len="med"/>
                      <a:tailEnd type="none" w="med" len="med"/>
                    </a:lnR>
                    <a:lnT>
                      <a:noFill/>
                    </a:lnT>
                    <a:lnB>
                      <a:noFill/>
                    </a:lnB>
                  </a:tcPr>
                </a:tc>
              </a:tr>
              <a:tr h="283489">
                <a:tc>
                  <a:txBody>
                    <a:bodyPr/>
                    <a:lstStyle/>
                    <a:p>
                      <a:pPr algn="r" fontAlgn="b"/>
                      <a:r>
                        <a:rPr lang="en-US" sz="1700" b="1" i="0" u="none" strike="noStrike">
                          <a:solidFill>
                            <a:srgbClr val="000000"/>
                          </a:solidFill>
                          <a:effectLst/>
                          <a:latin typeface="Calibri"/>
                        </a:rPr>
                        <a:t>6</a:t>
                      </a:r>
                    </a:p>
                  </a:txBody>
                  <a:tcPr marL="12326" marR="12326" marT="12326"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sz="1700" b="0" i="0" u="none" strike="noStrike">
                          <a:solidFill>
                            <a:srgbClr val="000000"/>
                          </a:solidFill>
                          <a:effectLst/>
                          <a:latin typeface="Calibri"/>
                        </a:rPr>
                        <a:t>15</a:t>
                      </a:r>
                    </a:p>
                  </a:txBody>
                  <a:tcPr marL="12326" marR="12326" marT="12326" marB="0" anchor="b">
                    <a:lnL>
                      <a:noFill/>
                    </a:lnL>
                    <a:lnR>
                      <a:noFill/>
                    </a:lnR>
                    <a:lnT>
                      <a:noFill/>
                    </a:lnT>
                    <a:lnB>
                      <a:noFill/>
                    </a:lnB>
                  </a:tcPr>
                </a:tc>
                <a:tc>
                  <a:txBody>
                    <a:bodyPr/>
                    <a:lstStyle/>
                    <a:p>
                      <a:pPr algn="r" fontAlgn="b"/>
                      <a:r>
                        <a:rPr lang="en-US" sz="1700" b="0" i="0" u="none" strike="noStrike">
                          <a:solidFill>
                            <a:srgbClr val="000000"/>
                          </a:solidFill>
                          <a:effectLst/>
                          <a:latin typeface="Calibri"/>
                        </a:rPr>
                        <a:t>7.5</a:t>
                      </a:r>
                    </a:p>
                  </a:txBody>
                  <a:tcPr marL="12326" marR="12326" marT="12326" marB="0" anchor="b">
                    <a:lnL>
                      <a:noFill/>
                    </a:lnL>
                    <a:lnR>
                      <a:noFill/>
                    </a:lnR>
                    <a:lnT>
                      <a:noFill/>
                    </a:lnT>
                    <a:lnB>
                      <a:noFill/>
                    </a:lnB>
                  </a:tcPr>
                </a:tc>
                <a:tc>
                  <a:txBody>
                    <a:bodyPr/>
                    <a:lstStyle/>
                    <a:p>
                      <a:pPr algn="r" fontAlgn="b"/>
                      <a:r>
                        <a:rPr lang="en-US" sz="1700" b="0" i="0" u="none" strike="noStrike">
                          <a:solidFill>
                            <a:srgbClr val="000000"/>
                          </a:solidFill>
                          <a:effectLst/>
                          <a:latin typeface="Calibri"/>
                        </a:rPr>
                        <a:t>5.0</a:t>
                      </a:r>
                    </a:p>
                  </a:txBody>
                  <a:tcPr marL="12326" marR="12326" marT="12326" marB="0" anchor="b">
                    <a:lnL>
                      <a:noFill/>
                    </a:lnL>
                    <a:lnR>
                      <a:noFill/>
                    </a:lnR>
                    <a:lnT>
                      <a:noFill/>
                    </a:lnT>
                    <a:lnB>
                      <a:noFill/>
                    </a:lnB>
                  </a:tcPr>
                </a:tc>
                <a:tc>
                  <a:txBody>
                    <a:bodyPr/>
                    <a:lstStyle/>
                    <a:p>
                      <a:pPr algn="r" fontAlgn="b"/>
                      <a:r>
                        <a:rPr lang="en-US" sz="1700" b="0" i="0" u="none" strike="noStrike">
                          <a:solidFill>
                            <a:srgbClr val="000000"/>
                          </a:solidFill>
                          <a:effectLst/>
                          <a:latin typeface="Calibri"/>
                        </a:rPr>
                        <a:t>6.3</a:t>
                      </a:r>
                    </a:p>
                  </a:txBody>
                  <a:tcPr marL="12326" marR="12326" marT="12326" marB="0" anchor="b">
                    <a:lnL>
                      <a:noFill/>
                    </a:lnL>
                    <a:lnR>
                      <a:noFill/>
                    </a:lnR>
                    <a:lnT>
                      <a:noFill/>
                    </a:lnT>
                    <a:lnB>
                      <a:noFill/>
                    </a:lnB>
                  </a:tcPr>
                </a:tc>
                <a:tc>
                  <a:txBody>
                    <a:bodyPr/>
                    <a:lstStyle/>
                    <a:p>
                      <a:pPr algn="r" fontAlgn="b"/>
                      <a:r>
                        <a:rPr lang="en-US" sz="1700" b="0" i="0" u="none" strike="noStrike">
                          <a:solidFill>
                            <a:srgbClr val="000000"/>
                          </a:solidFill>
                          <a:effectLst/>
                          <a:latin typeface="Calibri"/>
                        </a:rPr>
                        <a:t>5.0</a:t>
                      </a:r>
                    </a:p>
                  </a:txBody>
                  <a:tcPr marL="12326" marR="12326" marT="12326" marB="0" anchor="b">
                    <a:lnL>
                      <a:noFill/>
                    </a:lnL>
                    <a:lnR>
                      <a:noFill/>
                    </a:lnR>
                    <a:lnT>
                      <a:noFill/>
                    </a:lnT>
                    <a:lnB>
                      <a:noFill/>
                    </a:lnB>
                  </a:tcPr>
                </a:tc>
                <a:tc>
                  <a:txBody>
                    <a:bodyPr/>
                    <a:lstStyle/>
                    <a:p>
                      <a:pPr algn="r" fontAlgn="b"/>
                      <a:r>
                        <a:rPr lang="en-US" sz="1700" b="0" i="0" u="none" strike="noStrike">
                          <a:solidFill>
                            <a:srgbClr val="000000"/>
                          </a:solidFill>
                          <a:effectLst/>
                          <a:latin typeface="Calibri"/>
                        </a:rPr>
                        <a:t>5.0</a:t>
                      </a:r>
                    </a:p>
                  </a:txBody>
                  <a:tcPr marL="12326" marR="12326" marT="12326" marB="0" anchor="b">
                    <a:lnL>
                      <a:noFill/>
                    </a:lnL>
                    <a:lnR w="6350" cap="flat" cmpd="sng" algn="ctr">
                      <a:solidFill>
                        <a:srgbClr val="000000"/>
                      </a:solidFill>
                      <a:prstDash val="solid"/>
                      <a:round/>
                      <a:headEnd type="none" w="med" len="med"/>
                      <a:tailEnd type="none" w="med" len="med"/>
                    </a:lnR>
                    <a:lnT>
                      <a:noFill/>
                    </a:lnT>
                    <a:lnB>
                      <a:noFill/>
                    </a:lnB>
                  </a:tcPr>
                </a:tc>
              </a:tr>
              <a:tr h="283489">
                <a:tc>
                  <a:txBody>
                    <a:bodyPr/>
                    <a:lstStyle/>
                    <a:p>
                      <a:pPr algn="r" fontAlgn="b"/>
                      <a:r>
                        <a:rPr lang="en-US" sz="1700" b="1" i="0" u="none" strike="noStrike">
                          <a:solidFill>
                            <a:srgbClr val="000000"/>
                          </a:solidFill>
                          <a:effectLst/>
                          <a:latin typeface="Calibri"/>
                        </a:rPr>
                        <a:t>7</a:t>
                      </a:r>
                    </a:p>
                  </a:txBody>
                  <a:tcPr marL="12326" marR="12326" marT="12326"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sz="1700" b="0" i="0" u="none" strike="noStrike">
                          <a:solidFill>
                            <a:srgbClr val="000000"/>
                          </a:solidFill>
                          <a:effectLst/>
                          <a:latin typeface="Calibri"/>
                        </a:rPr>
                        <a:t>5</a:t>
                      </a:r>
                    </a:p>
                  </a:txBody>
                  <a:tcPr marL="12326" marR="12326" marT="12326" marB="0" anchor="b">
                    <a:lnL>
                      <a:noFill/>
                    </a:lnL>
                    <a:lnR>
                      <a:noFill/>
                    </a:lnR>
                    <a:lnT>
                      <a:noFill/>
                    </a:lnT>
                    <a:lnB>
                      <a:noFill/>
                    </a:lnB>
                  </a:tcPr>
                </a:tc>
                <a:tc>
                  <a:txBody>
                    <a:bodyPr/>
                    <a:lstStyle/>
                    <a:p>
                      <a:pPr algn="r" fontAlgn="b"/>
                      <a:r>
                        <a:rPr lang="en-US" sz="1700" b="0" i="0" u="none" strike="noStrike">
                          <a:solidFill>
                            <a:srgbClr val="000000"/>
                          </a:solidFill>
                          <a:effectLst/>
                          <a:latin typeface="Calibri"/>
                        </a:rPr>
                        <a:t>10.0</a:t>
                      </a:r>
                    </a:p>
                  </a:txBody>
                  <a:tcPr marL="12326" marR="12326" marT="12326" marB="0" anchor="b">
                    <a:lnL>
                      <a:noFill/>
                    </a:lnL>
                    <a:lnR>
                      <a:noFill/>
                    </a:lnR>
                    <a:lnT>
                      <a:noFill/>
                    </a:lnT>
                    <a:lnB>
                      <a:noFill/>
                    </a:lnB>
                  </a:tcPr>
                </a:tc>
                <a:tc>
                  <a:txBody>
                    <a:bodyPr/>
                    <a:lstStyle/>
                    <a:p>
                      <a:pPr algn="r" fontAlgn="b"/>
                      <a:r>
                        <a:rPr lang="en-US" sz="1700" b="0" i="0" u="none" strike="noStrike">
                          <a:solidFill>
                            <a:srgbClr val="000000"/>
                          </a:solidFill>
                          <a:effectLst/>
                          <a:latin typeface="Calibri"/>
                        </a:rPr>
                        <a:t>6.7</a:t>
                      </a:r>
                    </a:p>
                  </a:txBody>
                  <a:tcPr marL="12326" marR="12326" marT="12326" marB="0" anchor="b">
                    <a:lnL>
                      <a:noFill/>
                    </a:lnL>
                    <a:lnR>
                      <a:noFill/>
                    </a:lnR>
                    <a:lnT>
                      <a:noFill/>
                    </a:lnT>
                    <a:lnB>
                      <a:noFill/>
                    </a:lnB>
                  </a:tcPr>
                </a:tc>
                <a:tc>
                  <a:txBody>
                    <a:bodyPr/>
                    <a:lstStyle/>
                    <a:p>
                      <a:pPr algn="r" fontAlgn="b"/>
                      <a:r>
                        <a:rPr lang="en-US" sz="1700" b="0" i="0" u="none" strike="noStrike">
                          <a:solidFill>
                            <a:srgbClr val="000000"/>
                          </a:solidFill>
                          <a:effectLst/>
                          <a:latin typeface="Calibri"/>
                        </a:rPr>
                        <a:t>5.0</a:t>
                      </a:r>
                    </a:p>
                  </a:txBody>
                  <a:tcPr marL="12326" marR="12326" marT="12326" marB="0" anchor="b">
                    <a:lnL>
                      <a:noFill/>
                    </a:lnL>
                    <a:lnR>
                      <a:noFill/>
                    </a:lnR>
                    <a:lnT>
                      <a:noFill/>
                    </a:lnT>
                    <a:lnB>
                      <a:noFill/>
                    </a:lnB>
                  </a:tcPr>
                </a:tc>
                <a:tc>
                  <a:txBody>
                    <a:bodyPr/>
                    <a:lstStyle/>
                    <a:p>
                      <a:pPr algn="r" fontAlgn="b"/>
                      <a:r>
                        <a:rPr lang="en-US" sz="1700" b="0" i="0" u="none" strike="noStrike">
                          <a:solidFill>
                            <a:srgbClr val="000000"/>
                          </a:solidFill>
                          <a:effectLst/>
                          <a:latin typeface="Calibri"/>
                        </a:rPr>
                        <a:t>6.0</a:t>
                      </a:r>
                    </a:p>
                  </a:txBody>
                  <a:tcPr marL="12326" marR="12326" marT="12326" marB="0" anchor="b">
                    <a:lnL>
                      <a:noFill/>
                    </a:lnL>
                    <a:lnR>
                      <a:noFill/>
                    </a:lnR>
                    <a:lnT>
                      <a:noFill/>
                    </a:lnT>
                    <a:lnB>
                      <a:noFill/>
                    </a:lnB>
                  </a:tcPr>
                </a:tc>
                <a:tc>
                  <a:txBody>
                    <a:bodyPr/>
                    <a:lstStyle/>
                    <a:p>
                      <a:pPr algn="r" fontAlgn="b"/>
                      <a:r>
                        <a:rPr lang="en-US" sz="1700" b="0" i="0" u="none" strike="noStrike">
                          <a:solidFill>
                            <a:srgbClr val="000000"/>
                          </a:solidFill>
                          <a:effectLst/>
                          <a:latin typeface="Calibri"/>
                        </a:rPr>
                        <a:t>5.0</a:t>
                      </a:r>
                    </a:p>
                  </a:txBody>
                  <a:tcPr marL="12326" marR="12326" marT="12326" marB="0" anchor="b">
                    <a:lnL>
                      <a:noFill/>
                    </a:lnL>
                    <a:lnR w="6350" cap="flat" cmpd="sng" algn="ctr">
                      <a:solidFill>
                        <a:srgbClr val="000000"/>
                      </a:solidFill>
                      <a:prstDash val="solid"/>
                      <a:round/>
                      <a:headEnd type="none" w="med" len="med"/>
                      <a:tailEnd type="none" w="med" len="med"/>
                    </a:lnR>
                    <a:lnT>
                      <a:noFill/>
                    </a:lnT>
                    <a:lnB>
                      <a:noFill/>
                    </a:lnB>
                  </a:tcPr>
                </a:tc>
              </a:tr>
              <a:tr h="283489">
                <a:tc>
                  <a:txBody>
                    <a:bodyPr/>
                    <a:lstStyle/>
                    <a:p>
                      <a:pPr algn="r" fontAlgn="b"/>
                      <a:r>
                        <a:rPr lang="en-US" sz="1700" b="1" i="0" u="none" strike="noStrike">
                          <a:solidFill>
                            <a:srgbClr val="000000"/>
                          </a:solidFill>
                          <a:effectLst/>
                          <a:latin typeface="Calibri"/>
                        </a:rPr>
                        <a:t>8</a:t>
                      </a:r>
                    </a:p>
                  </a:txBody>
                  <a:tcPr marL="12326" marR="12326" marT="12326"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sz="1700" b="0" i="0" u="none" strike="noStrike">
                          <a:solidFill>
                            <a:srgbClr val="000000"/>
                          </a:solidFill>
                          <a:effectLst/>
                          <a:latin typeface="Calibri"/>
                        </a:rPr>
                        <a:t>0</a:t>
                      </a:r>
                    </a:p>
                  </a:txBody>
                  <a:tcPr marL="12326" marR="12326" marT="12326" marB="0" anchor="b">
                    <a:lnL>
                      <a:noFill/>
                    </a:lnL>
                    <a:lnR>
                      <a:noFill/>
                    </a:lnR>
                    <a:lnT>
                      <a:noFill/>
                    </a:lnT>
                    <a:lnB>
                      <a:noFill/>
                    </a:lnB>
                  </a:tcPr>
                </a:tc>
                <a:tc>
                  <a:txBody>
                    <a:bodyPr/>
                    <a:lstStyle/>
                    <a:p>
                      <a:pPr algn="r" fontAlgn="b"/>
                      <a:r>
                        <a:rPr lang="en-US" sz="1700" b="0" i="0" u="none" strike="noStrike">
                          <a:solidFill>
                            <a:srgbClr val="000000"/>
                          </a:solidFill>
                          <a:effectLst/>
                          <a:latin typeface="Calibri"/>
                        </a:rPr>
                        <a:t>2.5</a:t>
                      </a:r>
                    </a:p>
                  </a:txBody>
                  <a:tcPr marL="12326" marR="12326" marT="12326" marB="0" anchor="b">
                    <a:lnL>
                      <a:noFill/>
                    </a:lnL>
                    <a:lnR>
                      <a:noFill/>
                    </a:lnR>
                    <a:lnT>
                      <a:noFill/>
                    </a:lnT>
                    <a:lnB>
                      <a:noFill/>
                    </a:lnB>
                  </a:tcPr>
                </a:tc>
                <a:tc>
                  <a:txBody>
                    <a:bodyPr/>
                    <a:lstStyle/>
                    <a:p>
                      <a:pPr algn="r" fontAlgn="b"/>
                      <a:r>
                        <a:rPr lang="en-US" sz="1700" b="0" i="0" u="none" strike="noStrike">
                          <a:solidFill>
                            <a:srgbClr val="000000"/>
                          </a:solidFill>
                          <a:effectLst/>
                          <a:latin typeface="Calibri"/>
                        </a:rPr>
                        <a:t>6.7</a:t>
                      </a:r>
                    </a:p>
                  </a:txBody>
                  <a:tcPr marL="12326" marR="12326" marT="12326" marB="0" anchor="b">
                    <a:lnL>
                      <a:noFill/>
                    </a:lnL>
                    <a:lnR>
                      <a:noFill/>
                    </a:lnR>
                    <a:lnT>
                      <a:noFill/>
                    </a:lnT>
                    <a:lnB>
                      <a:noFill/>
                    </a:lnB>
                  </a:tcPr>
                </a:tc>
                <a:tc>
                  <a:txBody>
                    <a:bodyPr/>
                    <a:lstStyle/>
                    <a:p>
                      <a:pPr algn="r" fontAlgn="b"/>
                      <a:r>
                        <a:rPr lang="en-US" sz="1700" b="0" i="0" u="none" strike="noStrike">
                          <a:solidFill>
                            <a:srgbClr val="000000"/>
                          </a:solidFill>
                          <a:effectLst/>
                          <a:latin typeface="Calibri"/>
                        </a:rPr>
                        <a:t>5.0</a:t>
                      </a:r>
                    </a:p>
                  </a:txBody>
                  <a:tcPr marL="12326" marR="12326" marT="12326" marB="0" anchor="b">
                    <a:lnL>
                      <a:noFill/>
                    </a:lnL>
                    <a:lnR>
                      <a:noFill/>
                    </a:lnR>
                    <a:lnT>
                      <a:noFill/>
                    </a:lnT>
                    <a:lnB>
                      <a:noFill/>
                    </a:lnB>
                  </a:tcPr>
                </a:tc>
                <a:tc>
                  <a:txBody>
                    <a:bodyPr/>
                    <a:lstStyle/>
                    <a:p>
                      <a:pPr algn="r" fontAlgn="b"/>
                      <a:r>
                        <a:rPr lang="en-US" sz="1700" b="0" i="0" u="none" strike="noStrike">
                          <a:solidFill>
                            <a:srgbClr val="000000"/>
                          </a:solidFill>
                          <a:effectLst/>
                          <a:latin typeface="Calibri"/>
                        </a:rPr>
                        <a:t>4.0</a:t>
                      </a:r>
                    </a:p>
                  </a:txBody>
                  <a:tcPr marL="12326" marR="12326" marT="12326" marB="0" anchor="b">
                    <a:lnL>
                      <a:noFill/>
                    </a:lnL>
                    <a:lnR>
                      <a:noFill/>
                    </a:lnR>
                    <a:lnT>
                      <a:noFill/>
                    </a:lnT>
                    <a:lnB>
                      <a:noFill/>
                    </a:lnB>
                  </a:tcPr>
                </a:tc>
                <a:tc>
                  <a:txBody>
                    <a:bodyPr/>
                    <a:lstStyle/>
                    <a:p>
                      <a:pPr algn="r" fontAlgn="b"/>
                      <a:r>
                        <a:rPr lang="en-US" sz="1700" b="0" i="0" u="none" strike="noStrike">
                          <a:solidFill>
                            <a:srgbClr val="000000"/>
                          </a:solidFill>
                          <a:effectLst/>
                          <a:latin typeface="Calibri"/>
                        </a:rPr>
                        <a:t>5.0</a:t>
                      </a:r>
                    </a:p>
                  </a:txBody>
                  <a:tcPr marL="12326" marR="12326" marT="12326" marB="0" anchor="b">
                    <a:lnL>
                      <a:noFill/>
                    </a:lnL>
                    <a:lnR w="6350" cap="flat" cmpd="sng" algn="ctr">
                      <a:solidFill>
                        <a:srgbClr val="000000"/>
                      </a:solidFill>
                      <a:prstDash val="solid"/>
                      <a:round/>
                      <a:headEnd type="none" w="med" len="med"/>
                      <a:tailEnd type="none" w="med" len="med"/>
                    </a:lnR>
                    <a:lnT>
                      <a:noFill/>
                    </a:lnT>
                    <a:lnB>
                      <a:noFill/>
                    </a:lnB>
                  </a:tcPr>
                </a:tc>
              </a:tr>
              <a:tr h="283489">
                <a:tc>
                  <a:txBody>
                    <a:bodyPr/>
                    <a:lstStyle/>
                    <a:p>
                      <a:pPr algn="r" fontAlgn="b"/>
                      <a:r>
                        <a:rPr lang="en-US" sz="1700" b="1" i="0" u="none" strike="noStrike">
                          <a:solidFill>
                            <a:srgbClr val="000000"/>
                          </a:solidFill>
                          <a:effectLst/>
                          <a:latin typeface="Calibri"/>
                        </a:rPr>
                        <a:t>9</a:t>
                      </a:r>
                    </a:p>
                  </a:txBody>
                  <a:tcPr marL="12326" marR="12326" marT="12326"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sz="1700" b="0" i="0" u="none" strike="noStrike">
                          <a:solidFill>
                            <a:srgbClr val="000000"/>
                          </a:solidFill>
                          <a:effectLst/>
                          <a:latin typeface="Calibri"/>
                        </a:rPr>
                        <a:t>10</a:t>
                      </a:r>
                    </a:p>
                  </a:txBody>
                  <a:tcPr marL="12326" marR="12326" marT="12326" marB="0" anchor="b">
                    <a:lnL>
                      <a:noFill/>
                    </a:lnL>
                    <a:lnR>
                      <a:noFill/>
                    </a:lnR>
                    <a:lnT>
                      <a:noFill/>
                    </a:lnT>
                    <a:lnB>
                      <a:noFill/>
                    </a:lnB>
                  </a:tcPr>
                </a:tc>
                <a:tc>
                  <a:txBody>
                    <a:bodyPr/>
                    <a:lstStyle/>
                    <a:p>
                      <a:pPr algn="r" fontAlgn="b"/>
                      <a:r>
                        <a:rPr lang="en-US" sz="1700" b="0" i="0" u="none" strike="noStrike">
                          <a:solidFill>
                            <a:srgbClr val="000000"/>
                          </a:solidFill>
                          <a:effectLst/>
                          <a:latin typeface="Calibri"/>
                        </a:rPr>
                        <a:t>5.0</a:t>
                      </a:r>
                    </a:p>
                  </a:txBody>
                  <a:tcPr marL="12326" marR="12326" marT="12326" marB="0" anchor="b">
                    <a:lnL>
                      <a:noFill/>
                    </a:lnL>
                    <a:lnR>
                      <a:noFill/>
                    </a:lnR>
                    <a:lnT>
                      <a:noFill/>
                    </a:lnT>
                    <a:lnB>
                      <a:noFill/>
                    </a:lnB>
                  </a:tcPr>
                </a:tc>
                <a:tc>
                  <a:txBody>
                    <a:bodyPr/>
                    <a:lstStyle/>
                    <a:p>
                      <a:pPr algn="r" fontAlgn="b"/>
                      <a:r>
                        <a:rPr lang="en-US" sz="1700" b="0" i="0" u="none" strike="noStrike">
                          <a:solidFill>
                            <a:srgbClr val="000000"/>
                          </a:solidFill>
                          <a:effectLst/>
                          <a:latin typeface="Calibri"/>
                        </a:rPr>
                        <a:t>5.0</a:t>
                      </a:r>
                    </a:p>
                  </a:txBody>
                  <a:tcPr marL="12326" marR="12326" marT="12326" marB="0" anchor="b">
                    <a:lnL>
                      <a:noFill/>
                    </a:lnL>
                    <a:lnR>
                      <a:noFill/>
                    </a:lnR>
                    <a:lnT>
                      <a:noFill/>
                    </a:lnT>
                    <a:lnB>
                      <a:noFill/>
                    </a:lnB>
                  </a:tcPr>
                </a:tc>
                <a:tc>
                  <a:txBody>
                    <a:bodyPr/>
                    <a:lstStyle/>
                    <a:p>
                      <a:pPr algn="r" fontAlgn="b"/>
                      <a:r>
                        <a:rPr lang="en-US" sz="1700" b="0" i="0" u="none" strike="noStrike">
                          <a:solidFill>
                            <a:srgbClr val="000000"/>
                          </a:solidFill>
                          <a:effectLst/>
                          <a:latin typeface="Calibri"/>
                        </a:rPr>
                        <a:t>7.5</a:t>
                      </a:r>
                    </a:p>
                  </a:txBody>
                  <a:tcPr marL="12326" marR="12326" marT="12326" marB="0" anchor="b">
                    <a:lnL>
                      <a:noFill/>
                    </a:lnL>
                    <a:lnR>
                      <a:noFill/>
                    </a:lnR>
                    <a:lnT>
                      <a:noFill/>
                    </a:lnT>
                    <a:lnB>
                      <a:noFill/>
                    </a:lnB>
                  </a:tcPr>
                </a:tc>
                <a:tc>
                  <a:txBody>
                    <a:bodyPr/>
                    <a:lstStyle/>
                    <a:p>
                      <a:pPr algn="r" fontAlgn="b"/>
                      <a:r>
                        <a:rPr lang="en-US" sz="1700" b="0" i="0" u="none" strike="noStrike">
                          <a:solidFill>
                            <a:srgbClr val="000000"/>
                          </a:solidFill>
                          <a:effectLst/>
                          <a:latin typeface="Calibri"/>
                        </a:rPr>
                        <a:t>6.0</a:t>
                      </a:r>
                    </a:p>
                  </a:txBody>
                  <a:tcPr marL="12326" marR="12326" marT="12326" marB="0" anchor="b">
                    <a:lnL>
                      <a:noFill/>
                    </a:lnL>
                    <a:lnR>
                      <a:noFill/>
                    </a:lnR>
                    <a:lnT>
                      <a:noFill/>
                    </a:lnT>
                    <a:lnB>
                      <a:noFill/>
                    </a:lnB>
                  </a:tcPr>
                </a:tc>
                <a:tc>
                  <a:txBody>
                    <a:bodyPr/>
                    <a:lstStyle/>
                    <a:p>
                      <a:pPr algn="r" fontAlgn="b"/>
                      <a:r>
                        <a:rPr lang="en-US" sz="1700" b="0" i="0" u="none" strike="noStrike">
                          <a:solidFill>
                            <a:srgbClr val="000000"/>
                          </a:solidFill>
                          <a:effectLst/>
                          <a:latin typeface="Calibri"/>
                        </a:rPr>
                        <a:t>5.0</a:t>
                      </a:r>
                    </a:p>
                  </a:txBody>
                  <a:tcPr marL="12326" marR="12326" marT="12326" marB="0" anchor="b">
                    <a:lnL>
                      <a:noFill/>
                    </a:lnL>
                    <a:lnR w="6350" cap="flat" cmpd="sng" algn="ctr">
                      <a:solidFill>
                        <a:srgbClr val="000000"/>
                      </a:solidFill>
                      <a:prstDash val="solid"/>
                      <a:round/>
                      <a:headEnd type="none" w="med" len="med"/>
                      <a:tailEnd type="none" w="med" len="med"/>
                    </a:lnR>
                    <a:lnT>
                      <a:noFill/>
                    </a:lnT>
                    <a:lnB>
                      <a:noFill/>
                    </a:lnB>
                  </a:tcPr>
                </a:tc>
              </a:tr>
              <a:tr h="283489">
                <a:tc>
                  <a:txBody>
                    <a:bodyPr/>
                    <a:lstStyle/>
                    <a:p>
                      <a:pPr algn="r" fontAlgn="b"/>
                      <a:r>
                        <a:rPr lang="en-US" sz="1700" b="1" i="0" u="none" strike="noStrike">
                          <a:solidFill>
                            <a:srgbClr val="000000"/>
                          </a:solidFill>
                          <a:effectLst/>
                          <a:latin typeface="Calibri"/>
                        </a:rPr>
                        <a:t>10</a:t>
                      </a:r>
                    </a:p>
                  </a:txBody>
                  <a:tcPr marL="12326" marR="12326" marT="12326"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sz="1700" b="0" i="0" u="none" strike="noStrike">
                          <a:solidFill>
                            <a:srgbClr val="000000"/>
                          </a:solidFill>
                          <a:effectLst/>
                          <a:latin typeface="Calibri"/>
                        </a:rPr>
                        <a:t>0</a:t>
                      </a:r>
                    </a:p>
                  </a:txBody>
                  <a:tcPr marL="12326" marR="12326" marT="12326" marB="0" anchor="b">
                    <a:lnL>
                      <a:noFill/>
                    </a:lnL>
                    <a:lnR>
                      <a:noFill/>
                    </a:lnR>
                    <a:lnT>
                      <a:noFill/>
                    </a:lnT>
                    <a:lnB>
                      <a:noFill/>
                    </a:lnB>
                  </a:tcPr>
                </a:tc>
                <a:tc>
                  <a:txBody>
                    <a:bodyPr/>
                    <a:lstStyle/>
                    <a:p>
                      <a:pPr algn="r" fontAlgn="b"/>
                      <a:r>
                        <a:rPr lang="en-US" sz="1700" b="0" i="0" u="none" strike="noStrike">
                          <a:solidFill>
                            <a:srgbClr val="000000"/>
                          </a:solidFill>
                          <a:effectLst/>
                          <a:latin typeface="Calibri"/>
                        </a:rPr>
                        <a:t>5.0</a:t>
                      </a:r>
                    </a:p>
                  </a:txBody>
                  <a:tcPr marL="12326" marR="12326" marT="12326" marB="0" anchor="b">
                    <a:lnL>
                      <a:noFill/>
                    </a:lnL>
                    <a:lnR>
                      <a:noFill/>
                    </a:lnR>
                    <a:lnT>
                      <a:noFill/>
                    </a:lnT>
                    <a:lnB>
                      <a:noFill/>
                    </a:lnB>
                  </a:tcPr>
                </a:tc>
                <a:tc>
                  <a:txBody>
                    <a:bodyPr/>
                    <a:lstStyle/>
                    <a:p>
                      <a:pPr algn="r" fontAlgn="b"/>
                      <a:r>
                        <a:rPr lang="en-US" sz="1700" b="0" i="0" u="none" strike="noStrike">
                          <a:solidFill>
                            <a:srgbClr val="000000"/>
                          </a:solidFill>
                          <a:effectLst/>
                          <a:latin typeface="Calibri"/>
                        </a:rPr>
                        <a:t>3.3</a:t>
                      </a:r>
                    </a:p>
                  </a:txBody>
                  <a:tcPr marL="12326" marR="12326" marT="12326" marB="0" anchor="b">
                    <a:lnL>
                      <a:noFill/>
                    </a:lnL>
                    <a:lnR>
                      <a:noFill/>
                    </a:lnR>
                    <a:lnT>
                      <a:noFill/>
                    </a:lnT>
                    <a:lnB>
                      <a:noFill/>
                    </a:lnB>
                  </a:tcPr>
                </a:tc>
                <a:tc>
                  <a:txBody>
                    <a:bodyPr/>
                    <a:lstStyle/>
                    <a:p>
                      <a:pPr algn="r" fontAlgn="b"/>
                      <a:r>
                        <a:rPr lang="en-US" sz="1700" b="0" i="0" u="none" strike="noStrike">
                          <a:solidFill>
                            <a:srgbClr val="000000"/>
                          </a:solidFill>
                          <a:effectLst/>
                          <a:latin typeface="Calibri"/>
                        </a:rPr>
                        <a:t>3.8</a:t>
                      </a:r>
                    </a:p>
                  </a:txBody>
                  <a:tcPr marL="12326" marR="12326" marT="12326" marB="0" anchor="b">
                    <a:lnL>
                      <a:noFill/>
                    </a:lnL>
                    <a:lnR>
                      <a:noFill/>
                    </a:lnR>
                    <a:lnT>
                      <a:noFill/>
                    </a:lnT>
                    <a:lnB>
                      <a:noFill/>
                    </a:lnB>
                  </a:tcPr>
                </a:tc>
                <a:tc>
                  <a:txBody>
                    <a:bodyPr/>
                    <a:lstStyle/>
                    <a:p>
                      <a:pPr algn="r" fontAlgn="b"/>
                      <a:r>
                        <a:rPr lang="en-US" sz="1700" b="0" i="0" u="none" strike="noStrike">
                          <a:solidFill>
                            <a:srgbClr val="000000"/>
                          </a:solidFill>
                          <a:effectLst/>
                          <a:latin typeface="Calibri"/>
                        </a:rPr>
                        <a:t>6.0</a:t>
                      </a:r>
                    </a:p>
                  </a:txBody>
                  <a:tcPr marL="12326" marR="12326" marT="12326" marB="0" anchor="b">
                    <a:lnL>
                      <a:noFill/>
                    </a:lnL>
                    <a:lnR>
                      <a:noFill/>
                    </a:lnR>
                    <a:lnT>
                      <a:noFill/>
                    </a:lnT>
                    <a:lnB>
                      <a:noFill/>
                    </a:lnB>
                  </a:tcPr>
                </a:tc>
                <a:tc>
                  <a:txBody>
                    <a:bodyPr/>
                    <a:lstStyle/>
                    <a:p>
                      <a:pPr algn="r" fontAlgn="b"/>
                      <a:r>
                        <a:rPr lang="en-US" sz="1700" b="0" i="0" u="none" strike="noStrike">
                          <a:solidFill>
                            <a:srgbClr val="000000"/>
                          </a:solidFill>
                          <a:effectLst/>
                          <a:latin typeface="Calibri"/>
                        </a:rPr>
                        <a:t>5.0</a:t>
                      </a:r>
                    </a:p>
                  </a:txBody>
                  <a:tcPr marL="12326" marR="12326" marT="12326" marB="0" anchor="b">
                    <a:lnL>
                      <a:noFill/>
                    </a:lnL>
                    <a:lnR w="6350" cap="flat" cmpd="sng" algn="ctr">
                      <a:solidFill>
                        <a:srgbClr val="000000"/>
                      </a:solidFill>
                      <a:prstDash val="solid"/>
                      <a:round/>
                      <a:headEnd type="none" w="med" len="med"/>
                      <a:tailEnd type="none" w="med" len="med"/>
                    </a:lnR>
                    <a:lnT>
                      <a:noFill/>
                    </a:lnT>
                    <a:lnB>
                      <a:noFill/>
                    </a:lnB>
                  </a:tcPr>
                </a:tc>
              </a:tr>
              <a:tr h="283489">
                <a:tc>
                  <a:txBody>
                    <a:bodyPr/>
                    <a:lstStyle/>
                    <a:p>
                      <a:pPr algn="r" fontAlgn="b"/>
                      <a:r>
                        <a:rPr lang="en-US" sz="1700" b="1" i="0" u="none" strike="noStrike">
                          <a:solidFill>
                            <a:srgbClr val="000000"/>
                          </a:solidFill>
                          <a:effectLst/>
                          <a:latin typeface="Calibri"/>
                        </a:rPr>
                        <a:t>11</a:t>
                      </a:r>
                    </a:p>
                  </a:txBody>
                  <a:tcPr marL="12326" marR="12326" marT="12326"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sz="1700" b="0" i="0" u="none" strike="noStrike">
                          <a:solidFill>
                            <a:srgbClr val="000000"/>
                          </a:solidFill>
                          <a:effectLst/>
                          <a:latin typeface="Calibri"/>
                        </a:rPr>
                        <a:t>0</a:t>
                      </a:r>
                    </a:p>
                  </a:txBody>
                  <a:tcPr marL="12326" marR="12326" marT="12326" marB="0" anchor="b">
                    <a:lnL>
                      <a:noFill/>
                    </a:lnL>
                    <a:lnR>
                      <a:noFill/>
                    </a:lnR>
                    <a:lnT>
                      <a:noFill/>
                    </a:lnT>
                    <a:lnB>
                      <a:noFill/>
                    </a:lnB>
                  </a:tcPr>
                </a:tc>
                <a:tc>
                  <a:txBody>
                    <a:bodyPr/>
                    <a:lstStyle/>
                    <a:p>
                      <a:pPr algn="r" fontAlgn="b"/>
                      <a:r>
                        <a:rPr lang="en-US" sz="1700" b="0" i="0" u="none" strike="noStrike">
                          <a:solidFill>
                            <a:srgbClr val="000000"/>
                          </a:solidFill>
                          <a:effectLst/>
                          <a:latin typeface="Calibri"/>
                        </a:rPr>
                        <a:t>0.0</a:t>
                      </a:r>
                    </a:p>
                  </a:txBody>
                  <a:tcPr marL="12326" marR="12326" marT="12326" marB="0" anchor="b">
                    <a:lnL>
                      <a:noFill/>
                    </a:lnL>
                    <a:lnR>
                      <a:noFill/>
                    </a:lnR>
                    <a:lnT>
                      <a:noFill/>
                    </a:lnT>
                    <a:lnB>
                      <a:noFill/>
                    </a:lnB>
                  </a:tcPr>
                </a:tc>
                <a:tc>
                  <a:txBody>
                    <a:bodyPr/>
                    <a:lstStyle/>
                    <a:p>
                      <a:pPr algn="r" fontAlgn="b"/>
                      <a:r>
                        <a:rPr lang="en-US" sz="1700" b="0" i="0" u="none" strike="noStrike">
                          <a:solidFill>
                            <a:srgbClr val="000000"/>
                          </a:solidFill>
                          <a:effectLst/>
                          <a:latin typeface="Calibri"/>
                        </a:rPr>
                        <a:t>3.3</a:t>
                      </a:r>
                    </a:p>
                  </a:txBody>
                  <a:tcPr marL="12326" marR="12326" marT="12326" marB="0" anchor="b">
                    <a:lnL>
                      <a:noFill/>
                    </a:lnL>
                    <a:lnR>
                      <a:noFill/>
                    </a:lnR>
                    <a:lnT>
                      <a:noFill/>
                    </a:lnT>
                    <a:lnB>
                      <a:noFill/>
                    </a:lnB>
                  </a:tcPr>
                </a:tc>
                <a:tc>
                  <a:txBody>
                    <a:bodyPr/>
                    <a:lstStyle/>
                    <a:p>
                      <a:pPr algn="r" fontAlgn="b"/>
                      <a:r>
                        <a:rPr lang="en-US" sz="1700" b="0" i="0" u="none" strike="noStrike">
                          <a:solidFill>
                            <a:srgbClr val="000000"/>
                          </a:solidFill>
                          <a:effectLst/>
                          <a:latin typeface="Calibri"/>
                        </a:rPr>
                        <a:t>2.5</a:t>
                      </a:r>
                    </a:p>
                  </a:txBody>
                  <a:tcPr marL="12326" marR="12326" marT="12326" marB="0" anchor="b">
                    <a:lnL>
                      <a:noFill/>
                    </a:lnL>
                    <a:lnR>
                      <a:noFill/>
                    </a:lnR>
                    <a:lnT>
                      <a:noFill/>
                    </a:lnT>
                    <a:lnB>
                      <a:noFill/>
                    </a:lnB>
                  </a:tcPr>
                </a:tc>
                <a:tc>
                  <a:txBody>
                    <a:bodyPr/>
                    <a:lstStyle/>
                    <a:p>
                      <a:pPr algn="r" fontAlgn="b"/>
                      <a:r>
                        <a:rPr lang="en-US" sz="1700" b="0" i="0" u="none" strike="noStrike">
                          <a:solidFill>
                            <a:srgbClr val="000000"/>
                          </a:solidFill>
                          <a:effectLst/>
                          <a:latin typeface="Calibri"/>
                        </a:rPr>
                        <a:t>3.0</a:t>
                      </a:r>
                    </a:p>
                  </a:txBody>
                  <a:tcPr marL="12326" marR="12326" marT="12326" marB="0" anchor="b">
                    <a:lnL>
                      <a:noFill/>
                    </a:lnL>
                    <a:lnR>
                      <a:noFill/>
                    </a:lnR>
                    <a:lnT>
                      <a:noFill/>
                    </a:lnT>
                    <a:lnB>
                      <a:noFill/>
                    </a:lnB>
                  </a:tcPr>
                </a:tc>
                <a:tc>
                  <a:txBody>
                    <a:bodyPr/>
                    <a:lstStyle/>
                    <a:p>
                      <a:pPr algn="r" fontAlgn="b"/>
                      <a:r>
                        <a:rPr lang="en-US" sz="1700" b="0" i="0" u="none" strike="noStrike">
                          <a:solidFill>
                            <a:srgbClr val="000000"/>
                          </a:solidFill>
                          <a:effectLst/>
                          <a:latin typeface="Calibri"/>
                        </a:rPr>
                        <a:t>5.0</a:t>
                      </a:r>
                    </a:p>
                  </a:txBody>
                  <a:tcPr marL="12326" marR="12326" marT="12326" marB="0" anchor="b">
                    <a:lnL>
                      <a:noFill/>
                    </a:lnL>
                    <a:lnR w="6350" cap="flat" cmpd="sng" algn="ctr">
                      <a:solidFill>
                        <a:srgbClr val="000000"/>
                      </a:solidFill>
                      <a:prstDash val="solid"/>
                      <a:round/>
                      <a:headEnd type="none" w="med" len="med"/>
                      <a:tailEnd type="none" w="med" len="med"/>
                    </a:lnR>
                    <a:lnT>
                      <a:noFill/>
                    </a:lnT>
                    <a:lnB>
                      <a:noFill/>
                    </a:lnB>
                  </a:tcPr>
                </a:tc>
              </a:tr>
              <a:tr h="295815">
                <a:tc>
                  <a:txBody>
                    <a:bodyPr/>
                    <a:lstStyle/>
                    <a:p>
                      <a:pPr algn="r" fontAlgn="b"/>
                      <a:r>
                        <a:rPr lang="en-US" sz="1700" b="1" i="0" u="none" strike="noStrike">
                          <a:solidFill>
                            <a:srgbClr val="000000"/>
                          </a:solidFill>
                          <a:effectLst/>
                          <a:latin typeface="Calibri"/>
                        </a:rPr>
                        <a:t>12</a:t>
                      </a:r>
                    </a:p>
                  </a:txBody>
                  <a:tcPr marL="12326" marR="12326" marT="12326" marB="0" anchor="b">
                    <a:lnL w="63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700" b="0" i="0" u="none" strike="noStrike">
                          <a:solidFill>
                            <a:srgbClr val="000000"/>
                          </a:solidFill>
                          <a:effectLst/>
                          <a:latin typeface="Calibri"/>
                        </a:rPr>
                        <a:t>15</a:t>
                      </a:r>
                    </a:p>
                  </a:txBody>
                  <a:tcPr marL="12326" marR="12326" marT="12326"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700" b="0" i="0" u="none" strike="noStrike">
                          <a:solidFill>
                            <a:srgbClr val="000000"/>
                          </a:solidFill>
                          <a:effectLst/>
                          <a:latin typeface="Calibri"/>
                        </a:rPr>
                        <a:t>7.5</a:t>
                      </a:r>
                    </a:p>
                  </a:txBody>
                  <a:tcPr marL="12326" marR="12326" marT="12326"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700" b="0" i="0" u="none" strike="noStrike">
                          <a:solidFill>
                            <a:srgbClr val="000000"/>
                          </a:solidFill>
                          <a:effectLst/>
                          <a:latin typeface="Calibri"/>
                        </a:rPr>
                        <a:t>5.0</a:t>
                      </a:r>
                    </a:p>
                  </a:txBody>
                  <a:tcPr marL="12326" marR="12326" marT="12326"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700" b="0" i="0" u="none" strike="noStrike">
                          <a:solidFill>
                            <a:srgbClr val="000000"/>
                          </a:solidFill>
                          <a:effectLst/>
                          <a:latin typeface="Calibri"/>
                        </a:rPr>
                        <a:t>6.3</a:t>
                      </a:r>
                    </a:p>
                  </a:txBody>
                  <a:tcPr marL="12326" marR="12326" marT="12326"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700" b="0" i="0" u="none" strike="noStrike">
                          <a:solidFill>
                            <a:srgbClr val="000000"/>
                          </a:solidFill>
                          <a:effectLst/>
                          <a:latin typeface="Calibri"/>
                        </a:rPr>
                        <a:t>5.0</a:t>
                      </a:r>
                    </a:p>
                  </a:txBody>
                  <a:tcPr marL="12326" marR="12326" marT="12326"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700" b="0" i="0" u="none" strike="noStrike">
                          <a:solidFill>
                            <a:srgbClr val="000000"/>
                          </a:solidFill>
                          <a:effectLst/>
                          <a:latin typeface="Calibri"/>
                        </a:rPr>
                        <a:t>5.0</a:t>
                      </a:r>
                    </a:p>
                  </a:txBody>
                  <a:tcPr marL="12326" marR="12326" marT="12326" marB="0" anchor="b">
                    <a:lnL>
                      <a:noFill/>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r h="283489">
                <a:tc>
                  <a:txBody>
                    <a:bodyPr/>
                    <a:lstStyle/>
                    <a:p>
                      <a:pPr algn="r" fontAlgn="b"/>
                      <a:r>
                        <a:rPr lang="en-US" sz="1700" b="1" i="0" u="none" strike="noStrike">
                          <a:solidFill>
                            <a:srgbClr val="000000"/>
                          </a:solidFill>
                          <a:effectLst/>
                          <a:latin typeface="Calibri"/>
                        </a:rPr>
                        <a:t>Spread</a:t>
                      </a:r>
                    </a:p>
                  </a:txBody>
                  <a:tcPr marL="12326" marR="12326" marT="12326" marB="0" anchor="b">
                    <a:lnL w="63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r" fontAlgn="b"/>
                      <a:r>
                        <a:rPr lang="en-US" sz="1700" b="1" i="0" u="none" strike="noStrike">
                          <a:solidFill>
                            <a:srgbClr val="000000"/>
                          </a:solidFill>
                          <a:effectLst/>
                          <a:latin typeface="Calibri"/>
                        </a:rPr>
                        <a:t>15.0</a:t>
                      </a:r>
                    </a:p>
                  </a:txBody>
                  <a:tcPr marL="12326" marR="12326" marT="12326"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r" fontAlgn="b"/>
                      <a:r>
                        <a:rPr lang="en-US" sz="1700" b="1" i="0" u="none" strike="noStrike">
                          <a:solidFill>
                            <a:srgbClr val="000000"/>
                          </a:solidFill>
                          <a:effectLst/>
                          <a:latin typeface="Calibri"/>
                        </a:rPr>
                        <a:t>10.0</a:t>
                      </a:r>
                    </a:p>
                  </a:txBody>
                  <a:tcPr marL="12326" marR="12326" marT="12326"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r" fontAlgn="b"/>
                      <a:r>
                        <a:rPr lang="en-US" sz="1700" b="1" i="0" u="none" strike="noStrike">
                          <a:solidFill>
                            <a:srgbClr val="000000"/>
                          </a:solidFill>
                          <a:effectLst/>
                          <a:latin typeface="Calibri"/>
                        </a:rPr>
                        <a:t>3.3</a:t>
                      </a:r>
                    </a:p>
                  </a:txBody>
                  <a:tcPr marL="12326" marR="12326" marT="12326"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r" fontAlgn="b"/>
                      <a:r>
                        <a:rPr lang="en-US" sz="1700" b="1" i="0" u="none" strike="noStrike">
                          <a:solidFill>
                            <a:srgbClr val="000000"/>
                          </a:solidFill>
                          <a:effectLst/>
                          <a:latin typeface="Calibri"/>
                        </a:rPr>
                        <a:t>5.0</a:t>
                      </a:r>
                    </a:p>
                  </a:txBody>
                  <a:tcPr marL="12326" marR="12326" marT="12326"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r" fontAlgn="b"/>
                      <a:r>
                        <a:rPr lang="en-US" sz="1700" b="1" i="0" u="none" strike="noStrike">
                          <a:solidFill>
                            <a:srgbClr val="000000"/>
                          </a:solidFill>
                          <a:effectLst/>
                          <a:latin typeface="Calibri"/>
                        </a:rPr>
                        <a:t>3.0</a:t>
                      </a:r>
                    </a:p>
                  </a:txBody>
                  <a:tcPr marL="12326" marR="12326" marT="12326"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r" fontAlgn="b"/>
                      <a:r>
                        <a:rPr lang="en-US" sz="1700" b="1" i="0" u="none" strike="noStrike">
                          <a:solidFill>
                            <a:srgbClr val="000000"/>
                          </a:solidFill>
                          <a:effectLst/>
                          <a:latin typeface="Calibri"/>
                        </a:rPr>
                        <a:t>0.0</a:t>
                      </a:r>
                    </a:p>
                  </a:txBody>
                  <a:tcPr marL="12326" marR="12326" marT="12326" marB="0" anchor="b">
                    <a:lnL>
                      <a:noFill/>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283489">
                <a:tc>
                  <a:txBody>
                    <a:bodyPr/>
                    <a:lstStyle/>
                    <a:p>
                      <a:pPr algn="r" fontAlgn="b"/>
                      <a:r>
                        <a:rPr lang="en-US" sz="1700" b="1" i="0" u="none" strike="noStrike">
                          <a:solidFill>
                            <a:srgbClr val="000000"/>
                          </a:solidFill>
                          <a:effectLst/>
                          <a:latin typeface="Calibri"/>
                        </a:rPr>
                        <a:t>Std Dev</a:t>
                      </a:r>
                    </a:p>
                  </a:txBody>
                  <a:tcPr marL="12326" marR="12326" marT="12326"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1700" b="1" i="0" u="none" strike="noStrike">
                          <a:solidFill>
                            <a:srgbClr val="000000"/>
                          </a:solidFill>
                          <a:effectLst/>
                          <a:latin typeface="Calibri"/>
                        </a:rPr>
                        <a:t>6.3</a:t>
                      </a:r>
                    </a:p>
                  </a:txBody>
                  <a:tcPr marL="12326" marR="12326" marT="12326"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1700" b="1" i="0" u="none" strike="noStrike">
                          <a:solidFill>
                            <a:srgbClr val="000000"/>
                          </a:solidFill>
                          <a:effectLst/>
                          <a:latin typeface="Calibri"/>
                        </a:rPr>
                        <a:t>3.1</a:t>
                      </a:r>
                    </a:p>
                  </a:txBody>
                  <a:tcPr marL="12326" marR="12326" marT="12326"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1700" b="1" i="0" u="none" strike="noStrike">
                          <a:solidFill>
                            <a:srgbClr val="000000"/>
                          </a:solidFill>
                          <a:effectLst/>
                          <a:latin typeface="Calibri"/>
                        </a:rPr>
                        <a:t>1.3</a:t>
                      </a:r>
                    </a:p>
                  </a:txBody>
                  <a:tcPr marL="12326" marR="12326" marT="12326"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1700" b="1" i="0" u="none" strike="noStrike">
                          <a:solidFill>
                            <a:srgbClr val="000000"/>
                          </a:solidFill>
                          <a:effectLst/>
                          <a:latin typeface="Calibri"/>
                        </a:rPr>
                        <a:t>1.7</a:t>
                      </a:r>
                    </a:p>
                  </a:txBody>
                  <a:tcPr marL="12326" marR="12326" marT="12326"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1700" b="1" i="0" u="none" strike="noStrike">
                          <a:solidFill>
                            <a:srgbClr val="000000"/>
                          </a:solidFill>
                          <a:effectLst/>
                          <a:latin typeface="Calibri"/>
                        </a:rPr>
                        <a:t>1.3</a:t>
                      </a:r>
                    </a:p>
                  </a:txBody>
                  <a:tcPr marL="12326" marR="12326" marT="12326"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1700" b="1" i="0" u="none" strike="noStrike" dirty="0">
                          <a:solidFill>
                            <a:srgbClr val="000000"/>
                          </a:solidFill>
                          <a:effectLst/>
                          <a:latin typeface="Calibri"/>
                        </a:rPr>
                        <a:t>0.0</a:t>
                      </a:r>
                    </a:p>
                  </a:txBody>
                  <a:tcPr marL="12326" marR="12326" marT="12326"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556716689"/>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Velocity</a:t>
            </a:r>
            <a:endParaRPr lang="en-US" dirty="0"/>
          </a:p>
        </p:txBody>
      </p:sp>
      <p:sp>
        <p:nvSpPr>
          <p:cNvPr id="8" name="Text Placeholder 7"/>
          <p:cNvSpPr>
            <a:spLocks noGrp="1"/>
          </p:cNvSpPr>
          <p:nvPr>
            <p:ph type="body" idx="1"/>
          </p:nvPr>
        </p:nvSpPr>
        <p:spPr/>
        <p:txBody>
          <a:bodyPr/>
          <a:lstStyle/>
          <a:p>
            <a:r>
              <a:rPr lang="en-US" dirty="0" smtClean="0"/>
              <a:t>Empirical Estimation</a:t>
            </a:r>
            <a:endParaRPr lang="en-US" dirty="0"/>
          </a:p>
        </p:txBody>
      </p:sp>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61</a:t>
            </a:fld>
            <a:endParaRPr lang="en-US"/>
          </a:p>
        </p:txBody>
      </p:sp>
    </p:spTree>
    <p:extLst>
      <p:ext uri="{BB962C8B-B14F-4D97-AF65-F5344CB8AC3E}">
        <p14:creationId xmlns:p14="http://schemas.microsoft.com/office/powerpoint/2010/main" val="41229694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Velocity Model</a:t>
            </a:r>
            <a:endParaRPr lang="en-US" dirty="0"/>
          </a:p>
        </p:txBody>
      </p:sp>
      <p:sp>
        <p:nvSpPr>
          <p:cNvPr id="3" name="Content Placeholder 2"/>
          <p:cNvSpPr>
            <a:spLocks noGrp="1"/>
          </p:cNvSpPr>
          <p:nvPr>
            <p:ph sz="half" idx="1"/>
          </p:nvPr>
        </p:nvSpPr>
        <p:spPr/>
        <p:txBody>
          <a:bodyPr>
            <a:normAutofit/>
          </a:bodyPr>
          <a:lstStyle/>
          <a:p>
            <a:r>
              <a:rPr lang="en-US" dirty="0" smtClean="0"/>
              <a:t>Velocity = S/P/D</a:t>
            </a:r>
          </a:p>
          <a:p>
            <a:pPr lvl="1"/>
            <a:r>
              <a:rPr lang="en-US" dirty="0" smtClean="0"/>
              <a:t>S is Size, e.g. story points, items</a:t>
            </a:r>
          </a:p>
          <a:p>
            <a:pPr lvl="1"/>
            <a:r>
              <a:rPr lang="en-US" dirty="0" smtClean="0"/>
              <a:t>P is unit of Production, e.g. team, person, unit team strength</a:t>
            </a:r>
          </a:p>
          <a:p>
            <a:pPr lvl="1"/>
            <a:r>
              <a:rPr lang="en-US" dirty="0"/>
              <a:t>D</a:t>
            </a:r>
            <a:r>
              <a:rPr lang="en-US" dirty="0" smtClean="0"/>
              <a:t> is Duration, e.g. sprint, day, week</a:t>
            </a:r>
          </a:p>
        </p:txBody>
      </p:sp>
      <p:sp>
        <p:nvSpPr>
          <p:cNvPr id="7" name="Content Placeholder 6"/>
          <p:cNvSpPr>
            <a:spLocks noGrp="1"/>
          </p:cNvSpPr>
          <p:nvPr>
            <p:ph sz="half" idx="2"/>
          </p:nvPr>
        </p:nvSpPr>
        <p:spPr/>
        <p:txBody>
          <a:bodyPr>
            <a:normAutofit/>
          </a:bodyPr>
          <a:lstStyle/>
          <a:p>
            <a:r>
              <a:rPr lang="en-US" dirty="0"/>
              <a:t>Valid across estimation types</a:t>
            </a:r>
          </a:p>
          <a:p>
            <a:r>
              <a:rPr lang="en-US" dirty="0" smtClean="0"/>
              <a:t>Scrum</a:t>
            </a:r>
          </a:p>
          <a:p>
            <a:pPr lvl="1"/>
            <a:r>
              <a:rPr lang="en-US" dirty="0" smtClean="0"/>
              <a:t>Points</a:t>
            </a:r>
            <a:r>
              <a:rPr lang="en-US" dirty="0"/>
              <a:t>/team/sprint</a:t>
            </a:r>
          </a:p>
          <a:p>
            <a:r>
              <a:rPr lang="en-US" dirty="0"/>
              <a:t>Cycle </a:t>
            </a:r>
            <a:r>
              <a:rPr lang="en-US" dirty="0" smtClean="0"/>
              <a:t>time</a:t>
            </a:r>
          </a:p>
          <a:p>
            <a:pPr lvl="1"/>
            <a:r>
              <a:rPr lang="en-US" dirty="0"/>
              <a:t>I</a:t>
            </a:r>
            <a:r>
              <a:rPr lang="en-US" dirty="0" smtClean="0"/>
              <a:t>tems/system/unit time</a:t>
            </a:r>
            <a:endParaRPr lang="en-US" dirty="0"/>
          </a:p>
          <a:p>
            <a:endParaRPr lang="en-US" dirty="0"/>
          </a:p>
        </p:txBody>
      </p:sp>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62</a:t>
            </a:fld>
            <a:endParaRPr lang="en-US"/>
          </a:p>
        </p:txBody>
      </p:sp>
    </p:spTree>
    <p:extLst>
      <p:ext uri="{BB962C8B-B14F-4D97-AF65-F5344CB8AC3E}">
        <p14:creationId xmlns:p14="http://schemas.microsoft.com/office/powerpoint/2010/main" val="1396376645"/>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Statistics</a:t>
            </a:r>
            <a:endParaRPr lang="en-US" dirty="0"/>
          </a:p>
        </p:txBody>
      </p:sp>
      <p:sp>
        <p:nvSpPr>
          <p:cNvPr id="8" name="Text Placeholder 7"/>
          <p:cNvSpPr>
            <a:spLocks noGrp="1"/>
          </p:cNvSpPr>
          <p:nvPr>
            <p:ph type="body" idx="1"/>
          </p:nvPr>
        </p:nvSpPr>
        <p:spPr/>
        <p:txBody>
          <a:bodyPr/>
          <a:lstStyle/>
          <a:p>
            <a:r>
              <a:rPr lang="en-US" dirty="0" smtClean="0"/>
              <a:t>Empirical Estimation</a:t>
            </a:r>
            <a:endParaRPr lang="en-US" dirty="0"/>
          </a:p>
        </p:txBody>
      </p:sp>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63</a:t>
            </a:fld>
            <a:endParaRPr lang="en-US"/>
          </a:p>
        </p:txBody>
      </p:sp>
    </p:spTree>
    <p:extLst>
      <p:ext uri="{BB962C8B-B14F-4D97-AF65-F5344CB8AC3E}">
        <p14:creationId xmlns:p14="http://schemas.microsoft.com/office/powerpoint/2010/main" val="38305623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 Distributions</a:t>
            </a:r>
            <a:endParaRPr lang="en-US" dirty="0"/>
          </a:p>
        </p:txBody>
      </p:sp>
      <p:pic>
        <p:nvPicPr>
          <p:cNvPr id="9" name="Content Placeholder 8" descr="normal.jpg"/>
          <p:cNvPicPr>
            <a:picLocks noGrp="1" noChangeAspect="1"/>
          </p:cNvPicPr>
          <p:nvPr>
            <p:ph idx="1"/>
          </p:nvPr>
        </p:nvPicPr>
        <p:blipFill>
          <a:blip r:embed="rId2">
            <a:extLst>
              <a:ext uri="{28A0092B-C50C-407E-A947-70E740481C1C}">
                <a14:useLocalDpi xmlns:a14="http://schemas.microsoft.com/office/drawing/2010/main" val="0"/>
              </a:ext>
            </a:extLst>
          </a:blip>
          <a:srcRect l="-8590" r="-8590"/>
          <a:stretch>
            <a:fillRect/>
          </a:stretch>
        </p:blipFill>
        <p:spPr/>
      </p:pic>
      <p:sp>
        <p:nvSpPr>
          <p:cNvPr id="5" name="Date Placeholder 4"/>
          <p:cNvSpPr>
            <a:spLocks noGrp="1"/>
          </p:cNvSpPr>
          <p:nvPr>
            <p:ph type="dt" sz="half" idx="10"/>
          </p:nvPr>
        </p:nvSpPr>
        <p:spPr/>
        <p:txBody>
          <a:bodyPr/>
          <a:lstStyle/>
          <a:p>
            <a:r>
              <a:rPr lang="en-US" smtClean="0"/>
              <a:t>Agile Estimation Workshop</a:t>
            </a:r>
            <a:endParaRPr lang="en-US"/>
          </a:p>
        </p:txBody>
      </p:sp>
      <p:sp>
        <p:nvSpPr>
          <p:cNvPr id="6" name="Footer Placeholder 5"/>
          <p:cNvSpPr>
            <a:spLocks noGrp="1"/>
          </p:cNvSpPr>
          <p:nvPr>
            <p:ph type="ftr" sz="quarter" idx="11"/>
          </p:nvPr>
        </p:nvSpPr>
        <p:spPr/>
        <p:txBody>
          <a:bodyPr/>
          <a:lstStyle/>
          <a:p>
            <a:r>
              <a:rPr lang="en-US" smtClean="0"/>
              <a:t>Copyright 2015, Stephen Vance</a:t>
            </a:r>
            <a:endParaRPr lang="en-US"/>
          </a:p>
        </p:txBody>
      </p:sp>
      <p:sp>
        <p:nvSpPr>
          <p:cNvPr id="7" name="Slide Number Placeholder 6"/>
          <p:cNvSpPr>
            <a:spLocks noGrp="1"/>
          </p:cNvSpPr>
          <p:nvPr>
            <p:ph type="sldNum" sz="quarter" idx="12"/>
          </p:nvPr>
        </p:nvSpPr>
        <p:spPr/>
        <p:txBody>
          <a:bodyPr/>
          <a:lstStyle/>
          <a:p>
            <a:fld id="{CF396E33-E00F-E244-98D7-44257FFFC797}" type="slidenum">
              <a:rPr lang="en-US" smtClean="0"/>
              <a:t>64</a:t>
            </a:fld>
            <a:endParaRPr lang="en-US"/>
          </a:p>
        </p:txBody>
      </p:sp>
    </p:spTree>
    <p:extLst>
      <p:ext uri="{BB962C8B-B14F-4D97-AF65-F5344CB8AC3E}">
        <p14:creationId xmlns:p14="http://schemas.microsoft.com/office/powerpoint/2010/main" val="34939657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Log-Normal Distribution</a:t>
            </a:r>
            <a:endParaRPr lang="en-US" dirty="0"/>
          </a:p>
        </p:txBody>
      </p:sp>
      <p:pic>
        <p:nvPicPr>
          <p:cNvPr id="7" name="Content Placeholder 6" descr="lognormal.jpg"/>
          <p:cNvPicPr>
            <a:picLocks noGrp="1" noChangeAspect="1"/>
          </p:cNvPicPr>
          <p:nvPr>
            <p:ph idx="1"/>
          </p:nvPr>
        </p:nvPicPr>
        <p:blipFill>
          <a:blip r:embed="rId2">
            <a:extLst>
              <a:ext uri="{28A0092B-C50C-407E-A947-70E740481C1C}">
                <a14:useLocalDpi xmlns:a14="http://schemas.microsoft.com/office/drawing/2010/main" val="0"/>
              </a:ext>
            </a:extLst>
          </a:blip>
          <a:srcRect t="-13027" b="-13027"/>
          <a:stretch>
            <a:fillRect/>
          </a:stretch>
        </p:blipFill>
        <p:spPr/>
      </p:pic>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65</a:t>
            </a:fld>
            <a:endParaRPr lang="en-US"/>
          </a:p>
        </p:txBody>
      </p:sp>
    </p:spTree>
    <p:extLst>
      <p:ext uri="{BB962C8B-B14F-4D97-AF65-F5344CB8AC3E}">
        <p14:creationId xmlns:p14="http://schemas.microsoft.com/office/powerpoint/2010/main" val="25258707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Weibull</a:t>
            </a:r>
            <a:r>
              <a:rPr lang="en-US" dirty="0" smtClean="0"/>
              <a:t> Distribution</a:t>
            </a:r>
            <a:endParaRPr lang="en-US" dirty="0"/>
          </a:p>
        </p:txBody>
      </p:sp>
      <p:pic>
        <p:nvPicPr>
          <p:cNvPr id="7" name="Content Placeholder 6" descr="2000px-Weibull_PDF.svg.png"/>
          <p:cNvPicPr>
            <a:picLocks noGrp="1" noChangeAspect="1"/>
          </p:cNvPicPr>
          <p:nvPr>
            <p:ph idx="1"/>
          </p:nvPr>
        </p:nvPicPr>
        <p:blipFill>
          <a:blip r:embed="rId2">
            <a:extLst>
              <a:ext uri="{28A0092B-C50C-407E-A947-70E740481C1C}">
                <a14:useLocalDpi xmlns:a14="http://schemas.microsoft.com/office/drawing/2010/main" val="0"/>
              </a:ext>
            </a:extLst>
          </a:blip>
          <a:srcRect l="-40915" r="-40915"/>
          <a:stretch>
            <a:fillRect/>
          </a:stretch>
        </p:blipFill>
        <p:spPr/>
      </p:pic>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66</a:t>
            </a:fld>
            <a:endParaRPr lang="en-US"/>
          </a:p>
        </p:txBody>
      </p:sp>
      <p:sp>
        <p:nvSpPr>
          <p:cNvPr id="8" name="TextBox 7"/>
          <p:cNvSpPr txBox="1"/>
          <p:nvPr/>
        </p:nvSpPr>
        <p:spPr>
          <a:xfrm>
            <a:off x="4811220" y="6139649"/>
            <a:ext cx="3875580" cy="276999"/>
          </a:xfrm>
          <a:prstGeom prst="rect">
            <a:avLst/>
          </a:prstGeom>
          <a:noFill/>
        </p:spPr>
        <p:txBody>
          <a:bodyPr wrap="none" rtlCol="0">
            <a:spAutoFit/>
          </a:bodyPr>
          <a:lstStyle/>
          <a:p>
            <a:r>
              <a:rPr lang="en-US" sz="1200" dirty="0"/>
              <a:t>https://</a:t>
            </a:r>
            <a:r>
              <a:rPr lang="en-US" sz="1200" dirty="0" err="1"/>
              <a:t>commons.wikimedia.org</a:t>
            </a:r>
            <a:r>
              <a:rPr lang="en-US" sz="1200" dirty="0"/>
              <a:t>/wiki/</a:t>
            </a:r>
            <a:r>
              <a:rPr lang="en-US" sz="1200" dirty="0" err="1"/>
              <a:t>File:Weibull_PDF.svg</a:t>
            </a:r>
            <a:endParaRPr lang="en-US" sz="1200" dirty="0"/>
          </a:p>
        </p:txBody>
      </p:sp>
    </p:spTree>
    <p:extLst>
      <p:ext uri="{BB962C8B-B14F-4D97-AF65-F5344CB8AC3E}">
        <p14:creationId xmlns:p14="http://schemas.microsoft.com/office/powerpoint/2010/main" val="22979447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Instantaneous Completion Likelihood</a:t>
            </a:r>
            <a:endParaRPr lang="en-US" dirty="0"/>
          </a:p>
        </p:txBody>
      </p:sp>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67</a:t>
            </a:fld>
            <a:endParaRPr lang="en-US"/>
          </a:p>
        </p:txBody>
      </p:sp>
      <p:pic>
        <p:nvPicPr>
          <p:cNvPr id="9" name="Content Placeholder 8" descr="Log-Normal pdf.jpg"/>
          <p:cNvPicPr>
            <a:picLocks noGrp="1" noChangeAspect="1"/>
          </p:cNvPicPr>
          <p:nvPr>
            <p:ph idx="1"/>
          </p:nvPr>
        </p:nvPicPr>
        <p:blipFill>
          <a:blip r:embed="rId3">
            <a:extLst>
              <a:ext uri="{28A0092B-C50C-407E-A947-70E740481C1C}">
                <a14:useLocalDpi xmlns:a14="http://schemas.microsoft.com/office/drawing/2010/main" val="0"/>
              </a:ext>
            </a:extLst>
          </a:blip>
          <a:srcRect t="-5897" b="-5897"/>
          <a:stretch>
            <a:fillRect/>
          </a:stretch>
        </p:blipFill>
        <p:spPr/>
      </p:pic>
    </p:spTree>
    <p:extLst>
      <p:ext uri="{BB962C8B-B14F-4D97-AF65-F5344CB8AC3E}">
        <p14:creationId xmlns:p14="http://schemas.microsoft.com/office/powerpoint/2010/main" val="2140938183"/>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Cumulative Completion Likelihood</a:t>
            </a:r>
            <a:endParaRPr lang="en-US" dirty="0"/>
          </a:p>
        </p:txBody>
      </p:sp>
      <p:pic>
        <p:nvPicPr>
          <p:cNvPr id="8" name="Content Placeholder 7" descr="Log-Normal CDF.jpg"/>
          <p:cNvPicPr>
            <a:picLocks noGrp="1" noChangeAspect="1"/>
          </p:cNvPicPr>
          <p:nvPr>
            <p:ph idx="1"/>
          </p:nvPr>
        </p:nvPicPr>
        <p:blipFill>
          <a:blip r:embed="rId3">
            <a:extLst>
              <a:ext uri="{28A0092B-C50C-407E-A947-70E740481C1C}">
                <a14:useLocalDpi xmlns:a14="http://schemas.microsoft.com/office/drawing/2010/main" val="0"/>
              </a:ext>
            </a:extLst>
          </a:blip>
          <a:srcRect t="-5897" b="-5897"/>
          <a:stretch>
            <a:fillRect/>
          </a:stretch>
        </p:blipFill>
        <p:spPr/>
      </p:pic>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68</a:t>
            </a:fld>
            <a:endParaRPr lang="en-US"/>
          </a:p>
        </p:txBody>
      </p:sp>
    </p:spTree>
    <p:extLst>
      <p:ext uri="{BB962C8B-B14F-4D97-AF65-F5344CB8AC3E}">
        <p14:creationId xmlns:p14="http://schemas.microsoft.com/office/powerpoint/2010/main" val="3754678089"/>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Practically Speaking …</a:t>
            </a:r>
            <a:endParaRPr lang="en-US" dirty="0"/>
          </a:p>
        </p:txBody>
      </p:sp>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69</a:t>
            </a:fld>
            <a:endParaRPr lang="en-US"/>
          </a:p>
        </p:txBody>
      </p:sp>
      <p:pic>
        <p:nvPicPr>
          <p:cNvPr id="9" name="Content Placeholder 8" descr="Normal &amp; Log-Normal Comparison.jpg"/>
          <p:cNvPicPr>
            <a:picLocks noGrp="1" noChangeAspect="1"/>
          </p:cNvPicPr>
          <p:nvPr>
            <p:ph idx="1"/>
          </p:nvPr>
        </p:nvPicPr>
        <p:blipFill>
          <a:blip r:embed="rId3">
            <a:extLst>
              <a:ext uri="{28A0092B-C50C-407E-A947-70E740481C1C}">
                <a14:useLocalDpi xmlns:a14="http://schemas.microsoft.com/office/drawing/2010/main" val="0"/>
              </a:ext>
            </a:extLst>
          </a:blip>
          <a:srcRect t="-4544" b="-4544"/>
          <a:stretch>
            <a:fillRect/>
          </a:stretch>
        </p:blipFill>
        <p:spPr/>
      </p:pic>
    </p:spTree>
    <p:extLst>
      <p:ext uri="{BB962C8B-B14F-4D97-AF65-F5344CB8AC3E}">
        <p14:creationId xmlns:p14="http://schemas.microsoft.com/office/powerpoint/2010/main" val="417612410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 Reasons for “Target Dates”</a:t>
            </a:r>
            <a:endParaRPr lang="en-US" dirty="0"/>
          </a:p>
        </p:txBody>
      </p:sp>
      <p:sp>
        <p:nvSpPr>
          <p:cNvPr id="3" name="Content Placeholder 2"/>
          <p:cNvSpPr>
            <a:spLocks noGrp="1"/>
          </p:cNvSpPr>
          <p:nvPr>
            <p:ph sz="half" idx="1"/>
          </p:nvPr>
        </p:nvSpPr>
        <p:spPr/>
        <p:txBody>
          <a:bodyPr>
            <a:normAutofit fontScale="92500" lnSpcReduction="20000"/>
          </a:bodyPr>
          <a:lstStyle/>
          <a:p>
            <a:r>
              <a:rPr lang="en-US" dirty="0" smtClean="0"/>
              <a:t>Regulatory compliance dates</a:t>
            </a:r>
          </a:p>
          <a:p>
            <a:r>
              <a:rPr lang="en-US" dirty="0" smtClean="0"/>
              <a:t>Holidays</a:t>
            </a:r>
          </a:p>
          <a:p>
            <a:r>
              <a:rPr lang="en-US" dirty="0" smtClean="0"/>
              <a:t>Advertising buys</a:t>
            </a:r>
          </a:p>
          <a:p>
            <a:r>
              <a:rPr lang="en-US" dirty="0" smtClean="0"/>
              <a:t>Heavy manufacturing purchases</a:t>
            </a:r>
          </a:p>
          <a:p>
            <a:pPr lvl="1"/>
            <a:r>
              <a:rPr lang="en-US" dirty="0" smtClean="0"/>
              <a:t>Cars</a:t>
            </a:r>
          </a:p>
          <a:p>
            <a:pPr lvl="1"/>
            <a:r>
              <a:rPr lang="en-US" dirty="0" smtClean="0"/>
              <a:t>Airplanes</a:t>
            </a:r>
          </a:p>
          <a:p>
            <a:pPr lvl="1"/>
            <a:r>
              <a:rPr lang="en-US" dirty="0" smtClean="0"/>
              <a:t>Robots</a:t>
            </a:r>
          </a:p>
          <a:p>
            <a:r>
              <a:rPr lang="en-US" dirty="0" smtClean="0"/>
              <a:t>Market expectations</a:t>
            </a:r>
          </a:p>
          <a:p>
            <a:r>
              <a:rPr lang="en-US" dirty="0" smtClean="0"/>
              <a:t>Customer commitments</a:t>
            </a:r>
          </a:p>
          <a:p>
            <a:r>
              <a:rPr lang="en-US" dirty="0" smtClean="0"/>
              <a:t>Contractual obligations</a:t>
            </a:r>
          </a:p>
        </p:txBody>
      </p:sp>
      <p:pic>
        <p:nvPicPr>
          <p:cNvPr id="5" name="Content Placeholder 4" descr="Archery Target.png"/>
          <p:cNvPicPr>
            <a:picLocks noGrp="1" noChangeAspect="1"/>
          </p:cNvPicPr>
          <p:nvPr>
            <p:ph sz="half" idx="2"/>
          </p:nvPr>
        </p:nvPicPr>
        <p:blipFill>
          <a:blip r:embed="rId3">
            <a:extLst>
              <a:ext uri="{28A0092B-C50C-407E-A947-70E740481C1C}">
                <a14:useLocalDpi xmlns:a14="http://schemas.microsoft.com/office/drawing/2010/main" val="0"/>
              </a:ext>
            </a:extLst>
          </a:blip>
          <a:srcRect t="-4718" b="-4718"/>
          <a:stretch>
            <a:fillRect/>
          </a:stretch>
        </p:blipFill>
        <p:spPr/>
      </p:pic>
      <p:sp>
        <p:nvSpPr>
          <p:cNvPr id="7" name="Date Placeholder 6"/>
          <p:cNvSpPr>
            <a:spLocks noGrp="1"/>
          </p:cNvSpPr>
          <p:nvPr>
            <p:ph type="dt" sz="half" idx="10"/>
          </p:nvPr>
        </p:nvSpPr>
        <p:spPr/>
        <p:txBody>
          <a:bodyPr/>
          <a:lstStyle/>
          <a:p>
            <a:r>
              <a:rPr lang="en-US" smtClean="0"/>
              <a:t>Agile Estimation Workshop</a:t>
            </a:r>
            <a:endParaRPr lang="en-US"/>
          </a:p>
        </p:txBody>
      </p:sp>
      <p:sp>
        <p:nvSpPr>
          <p:cNvPr id="8" name="Footer Placeholder 7"/>
          <p:cNvSpPr>
            <a:spLocks noGrp="1"/>
          </p:cNvSpPr>
          <p:nvPr>
            <p:ph type="ftr" sz="quarter" idx="11"/>
          </p:nvPr>
        </p:nvSpPr>
        <p:spPr/>
        <p:txBody>
          <a:bodyPr/>
          <a:lstStyle/>
          <a:p>
            <a:r>
              <a:rPr lang="en-US" smtClean="0"/>
              <a:t>Copyright 2015, Stephen Vance</a:t>
            </a:r>
            <a:endParaRPr lang="en-US"/>
          </a:p>
        </p:txBody>
      </p:sp>
      <p:sp>
        <p:nvSpPr>
          <p:cNvPr id="9" name="Slide Number Placeholder 8"/>
          <p:cNvSpPr>
            <a:spLocks noGrp="1"/>
          </p:cNvSpPr>
          <p:nvPr>
            <p:ph type="sldNum" sz="quarter" idx="12"/>
          </p:nvPr>
        </p:nvSpPr>
        <p:spPr/>
        <p:txBody>
          <a:bodyPr/>
          <a:lstStyle/>
          <a:p>
            <a:fld id="{19EC250A-278C-F24E-8AE5-E8EC2D7F198C}" type="slidenum">
              <a:rPr lang="en-US" smtClean="0"/>
              <a:t>7</a:t>
            </a:fld>
            <a:endParaRPr lang="en-US"/>
          </a:p>
        </p:txBody>
      </p:sp>
    </p:spTree>
    <p:extLst>
      <p:ext uri="{BB962C8B-B14F-4D97-AF65-F5344CB8AC3E}">
        <p14:creationId xmlns:p14="http://schemas.microsoft.com/office/powerpoint/2010/main" val="1267072863"/>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Management Multipliers</a:t>
            </a:r>
            <a:endParaRPr lang="en-US" dirty="0"/>
          </a:p>
        </p:txBody>
      </p:sp>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70</a:t>
            </a:fld>
            <a:endParaRPr lang="en-US"/>
          </a:p>
        </p:txBody>
      </p:sp>
      <p:pic>
        <p:nvPicPr>
          <p:cNvPr id="8" name="Picture 7" descr="Log-Normal 5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417639"/>
            <a:ext cx="3042148" cy="1900422"/>
          </a:xfrm>
          <a:prstGeom prst="rect">
            <a:avLst/>
          </a:prstGeom>
        </p:spPr>
      </p:pic>
      <p:pic>
        <p:nvPicPr>
          <p:cNvPr id="9" name="Picture 8" descr="Log-Normal 9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0650" y="2720580"/>
            <a:ext cx="3046150" cy="1902922"/>
          </a:xfrm>
          <a:prstGeom prst="rect">
            <a:avLst/>
          </a:prstGeom>
        </p:spPr>
      </p:pic>
      <p:sp>
        <p:nvSpPr>
          <p:cNvPr id="10" name="TextBox 9"/>
          <p:cNvSpPr txBox="1"/>
          <p:nvPr/>
        </p:nvSpPr>
        <p:spPr>
          <a:xfrm>
            <a:off x="3499348" y="2180567"/>
            <a:ext cx="877163" cy="369332"/>
          </a:xfrm>
          <a:prstGeom prst="rect">
            <a:avLst/>
          </a:prstGeom>
          <a:noFill/>
        </p:spPr>
        <p:txBody>
          <a:bodyPr wrap="none" rtlCol="0">
            <a:spAutoFit/>
          </a:bodyPr>
          <a:lstStyle/>
          <a:p>
            <a:r>
              <a:rPr lang="en-US" dirty="0" smtClean="0"/>
              <a:t>1X 50%</a:t>
            </a:r>
            <a:endParaRPr lang="en-US" dirty="0"/>
          </a:p>
        </p:txBody>
      </p:sp>
      <p:pic>
        <p:nvPicPr>
          <p:cNvPr id="11" name="Picture 10" descr="Log-Normal 98.6%.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8644" y="4144549"/>
            <a:ext cx="3056512" cy="1909395"/>
          </a:xfrm>
          <a:prstGeom prst="rect">
            <a:avLst/>
          </a:prstGeom>
        </p:spPr>
      </p:pic>
      <p:sp>
        <p:nvSpPr>
          <p:cNvPr id="12" name="TextBox 11"/>
          <p:cNvSpPr txBox="1"/>
          <p:nvPr/>
        </p:nvSpPr>
        <p:spPr>
          <a:xfrm>
            <a:off x="4592729" y="3487375"/>
            <a:ext cx="1047921" cy="369332"/>
          </a:xfrm>
          <a:prstGeom prst="rect">
            <a:avLst/>
          </a:prstGeom>
          <a:noFill/>
        </p:spPr>
        <p:txBody>
          <a:bodyPr wrap="none" rtlCol="0">
            <a:spAutoFit/>
          </a:bodyPr>
          <a:lstStyle/>
          <a:p>
            <a:r>
              <a:rPr lang="en-US" dirty="0" smtClean="0"/>
              <a:t>2X 91.7%</a:t>
            </a:r>
            <a:endParaRPr lang="en-US" dirty="0"/>
          </a:p>
        </p:txBody>
      </p:sp>
      <p:sp>
        <p:nvSpPr>
          <p:cNvPr id="13" name="TextBox 12"/>
          <p:cNvSpPr txBox="1"/>
          <p:nvPr/>
        </p:nvSpPr>
        <p:spPr>
          <a:xfrm>
            <a:off x="4265156" y="4918609"/>
            <a:ext cx="1047921" cy="369332"/>
          </a:xfrm>
          <a:prstGeom prst="rect">
            <a:avLst/>
          </a:prstGeom>
          <a:noFill/>
        </p:spPr>
        <p:txBody>
          <a:bodyPr wrap="none" rtlCol="0">
            <a:spAutoFit/>
          </a:bodyPr>
          <a:lstStyle/>
          <a:p>
            <a:r>
              <a:rPr lang="en-US" dirty="0" smtClean="0"/>
              <a:t>3X 98.6%</a:t>
            </a:r>
            <a:endParaRPr lang="en-US" dirty="0"/>
          </a:p>
        </p:txBody>
      </p:sp>
    </p:spTree>
    <p:extLst>
      <p:ext uri="{BB962C8B-B14F-4D97-AF65-F5344CB8AC3E}">
        <p14:creationId xmlns:p14="http://schemas.microsoft.com/office/powerpoint/2010/main" val="3110596573"/>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Predictions As Probabilities</a:t>
            </a:r>
            <a:endParaRPr lang="en-US" dirty="0"/>
          </a:p>
        </p:txBody>
      </p:sp>
      <p:sp>
        <p:nvSpPr>
          <p:cNvPr id="3" name="Content Placeholder 2"/>
          <p:cNvSpPr>
            <a:spLocks noGrp="1"/>
          </p:cNvSpPr>
          <p:nvPr>
            <p:ph sz="half" idx="1"/>
          </p:nvPr>
        </p:nvSpPr>
        <p:spPr/>
        <p:txBody>
          <a:bodyPr>
            <a:normAutofit fontScale="92500" lnSpcReduction="20000"/>
          </a:bodyPr>
          <a:lstStyle/>
          <a:p>
            <a:r>
              <a:rPr lang="en-US" dirty="0" smtClean="0"/>
              <a:t>You can never give absolute commitments</a:t>
            </a:r>
          </a:p>
          <a:p>
            <a:r>
              <a:rPr lang="en-US" dirty="0" smtClean="0"/>
              <a:t>Sometimes you</a:t>
            </a:r>
          </a:p>
          <a:p>
            <a:pPr lvl="1"/>
            <a:r>
              <a:rPr lang="en-US" dirty="0" smtClean="0"/>
              <a:t>Succeed</a:t>
            </a:r>
          </a:p>
          <a:p>
            <a:pPr lvl="1"/>
            <a:r>
              <a:rPr lang="en-US" dirty="0" smtClean="0"/>
              <a:t>Fail</a:t>
            </a:r>
          </a:p>
          <a:p>
            <a:pPr lvl="1"/>
            <a:r>
              <a:rPr lang="en-US" dirty="0" smtClean="0"/>
              <a:t>Work more hours</a:t>
            </a:r>
          </a:p>
          <a:p>
            <a:pPr lvl="1"/>
            <a:r>
              <a:rPr lang="en-US" dirty="0" smtClean="0"/>
              <a:t>Add more people</a:t>
            </a:r>
          </a:p>
          <a:p>
            <a:pPr lvl="1"/>
            <a:r>
              <a:rPr lang="en-US" dirty="0" smtClean="0"/>
              <a:t>Trim the scope</a:t>
            </a:r>
          </a:p>
          <a:p>
            <a:pPr lvl="1"/>
            <a:r>
              <a:rPr lang="en-US" dirty="0" smtClean="0"/>
              <a:t>Cut corners</a:t>
            </a:r>
          </a:p>
          <a:p>
            <a:r>
              <a:rPr lang="en-US" dirty="0" smtClean="0"/>
              <a:t>Consciously choose and communicate your likelihoods</a:t>
            </a:r>
          </a:p>
        </p:txBody>
      </p:sp>
      <p:pic>
        <p:nvPicPr>
          <p:cNvPr id="8" name="Content Placeholder 7"/>
          <p:cNvPicPr>
            <a:picLocks noGrp="1" noChangeAspect="1"/>
          </p:cNvPicPr>
          <p:nvPr>
            <p:ph sz="half" idx="2"/>
          </p:nvPr>
        </p:nvPicPr>
        <p:blipFill>
          <a:blip r:embed="rId3"/>
          <a:srcRect l="-772" r="-772"/>
          <a:stretch>
            <a:fillRect/>
          </a:stretch>
        </p:blipFill>
        <p:spPr/>
      </p:pic>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71</a:t>
            </a:fld>
            <a:endParaRPr lang="en-US"/>
          </a:p>
        </p:txBody>
      </p:sp>
    </p:spTree>
    <p:extLst>
      <p:ext uri="{BB962C8B-B14F-4D97-AF65-F5344CB8AC3E}">
        <p14:creationId xmlns:p14="http://schemas.microsoft.com/office/powerpoint/2010/main" val="1447770278"/>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Cone of Uncertainty</a:t>
            </a:r>
            <a:endParaRPr lang="en-US" dirty="0"/>
          </a:p>
        </p:txBody>
      </p:sp>
      <p:sp>
        <p:nvSpPr>
          <p:cNvPr id="5" name="Date Placeholder 4"/>
          <p:cNvSpPr>
            <a:spLocks noGrp="1"/>
          </p:cNvSpPr>
          <p:nvPr>
            <p:ph type="dt" sz="half" idx="10"/>
          </p:nvPr>
        </p:nvSpPr>
        <p:spPr/>
        <p:txBody>
          <a:bodyPr/>
          <a:lstStyle/>
          <a:p>
            <a:r>
              <a:rPr lang="en-US" smtClean="0"/>
              <a:t>Agile Estimation Workshop</a:t>
            </a:r>
            <a:endParaRPr lang="en-US"/>
          </a:p>
        </p:txBody>
      </p:sp>
      <p:sp>
        <p:nvSpPr>
          <p:cNvPr id="6" name="Footer Placeholder 5"/>
          <p:cNvSpPr>
            <a:spLocks noGrp="1"/>
          </p:cNvSpPr>
          <p:nvPr>
            <p:ph type="ftr" sz="quarter" idx="11"/>
          </p:nvPr>
        </p:nvSpPr>
        <p:spPr/>
        <p:txBody>
          <a:bodyPr/>
          <a:lstStyle/>
          <a:p>
            <a:r>
              <a:rPr lang="en-US" smtClean="0"/>
              <a:t>Copyright 2015, Stephen Vance</a:t>
            </a:r>
            <a:endParaRPr lang="en-US"/>
          </a:p>
        </p:txBody>
      </p:sp>
      <p:sp>
        <p:nvSpPr>
          <p:cNvPr id="7" name="Slide Number Placeholder 6"/>
          <p:cNvSpPr>
            <a:spLocks noGrp="1"/>
          </p:cNvSpPr>
          <p:nvPr>
            <p:ph type="sldNum" sz="quarter" idx="12"/>
          </p:nvPr>
        </p:nvSpPr>
        <p:spPr/>
        <p:txBody>
          <a:bodyPr/>
          <a:lstStyle/>
          <a:p>
            <a:fld id="{CF396E33-E00F-E244-98D7-44257FFFC797}" type="slidenum">
              <a:rPr lang="en-US" smtClean="0"/>
              <a:t>72</a:t>
            </a:fld>
            <a:endParaRPr lang="en-US"/>
          </a:p>
        </p:txBody>
      </p:sp>
      <p:cxnSp>
        <p:nvCxnSpPr>
          <p:cNvPr id="9" name="Straight Connector 8"/>
          <p:cNvCxnSpPr/>
          <p:nvPr/>
        </p:nvCxnSpPr>
        <p:spPr>
          <a:xfrm>
            <a:off x="1221021" y="1417638"/>
            <a:ext cx="0" cy="403931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221021" y="5456953"/>
            <a:ext cx="671167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221021" y="1417638"/>
            <a:ext cx="6473026" cy="4039316"/>
          </a:xfrm>
          <a:prstGeom prst="line">
            <a:avLst/>
          </a:prstGeom>
          <a:ln w="38100">
            <a:solidFill>
              <a:srgbClr val="3366FF"/>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1221021" y="2235534"/>
            <a:ext cx="6628854" cy="3221420"/>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1221021" y="1417638"/>
            <a:ext cx="5266859" cy="4039316"/>
          </a:xfrm>
          <a:prstGeom prst="line">
            <a:avLst/>
          </a:prstGeom>
          <a:ln w="38100">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6903733" y="1794444"/>
            <a:ext cx="946142" cy="369332"/>
          </a:xfrm>
          <a:prstGeom prst="rect">
            <a:avLst/>
          </a:prstGeom>
          <a:noFill/>
        </p:spPr>
        <p:txBody>
          <a:bodyPr wrap="none" rtlCol="0">
            <a:spAutoFit/>
          </a:bodyPr>
          <a:lstStyle/>
          <a:p>
            <a:r>
              <a:rPr lang="en-US" dirty="0" smtClean="0"/>
              <a:t>Planned</a:t>
            </a:r>
            <a:endParaRPr lang="en-US" dirty="0"/>
          </a:p>
        </p:txBody>
      </p:sp>
      <p:sp>
        <p:nvSpPr>
          <p:cNvPr id="22" name="TextBox 21"/>
          <p:cNvSpPr txBox="1"/>
          <p:nvPr/>
        </p:nvSpPr>
        <p:spPr>
          <a:xfrm>
            <a:off x="4878555" y="1518375"/>
            <a:ext cx="1141245" cy="369332"/>
          </a:xfrm>
          <a:prstGeom prst="rect">
            <a:avLst/>
          </a:prstGeom>
          <a:noFill/>
        </p:spPr>
        <p:txBody>
          <a:bodyPr wrap="none" rtlCol="0">
            <a:spAutoFit/>
          </a:bodyPr>
          <a:lstStyle/>
          <a:p>
            <a:r>
              <a:rPr lang="en-US" dirty="0" smtClean="0"/>
              <a:t>Optimistic</a:t>
            </a:r>
            <a:endParaRPr lang="en-US" dirty="0"/>
          </a:p>
        </p:txBody>
      </p:sp>
      <p:sp>
        <p:nvSpPr>
          <p:cNvPr id="23" name="TextBox 22"/>
          <p:cNvSpPr txBox="1"/>
          <p:nvPr/>
        </p:nvSpPr>
        <p:spPr>
          <a:xfrm>
            <a:off x="7090963" y="2557613"/>
            <a:ext cx="1206167" cy="369332"/>
          </a:xfrm>
          <a:prstGeom prst="rect">
            <a:avLst/>
          </a:prstGeom>
          <a:noFill/>
        </p:spPr>
        <p:txBody>
          <a:bodyPr wrap="none" rtlCol="0">
            <a:spAutoFit/>
          </a:bodyPr>
          <a:lstStyle/>
          <a:p>
            <a:r>
              <a:rPr lang="en-US" dirty="0" smtClean="0"/>
              <a:t>Pessimistic</a:t>
            </a:r>
            <a:endParaRPr lang="en-US" dirty="0"/>
          </a:p>
        </p:txBody>
      </p:sp>
      <p:cxnSp>
        <p:nvCxnSpPr>
          <p:cNvPr id="28" name="Straight Connector 27"/>
          <p:cNvCxnSpPr/>
          <p:nvPr/>
        </p:nvCxnSpPr>
        <p:spPr>
          <a:xfrm>
            <a:off x="1221021" y="3230001"/>
            <a:ext cx="6473026" cy="0"/>
          </a:xfrm>
          <a:prstGeom prst="line">
            <a:avLst/>
          </a:prstGeom>
          <a:ln w="38100">
            <a:solidFill>
              <a:srgbClr val="0000FF"/>
            </a:solidFill>
            <a:prstDash val="dash"/>
          </a:ln>
          <a:effectLst/>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1221021" y="5466157"/>
            <a:ext cx="649374" cy="369332"/>
          </a:xfrm>
          <a:prstGeom prst="rect">
            <a:avLst/>
          </a:prstGeom>
          <a:noFill/>
        </p:spPr>
        <p:txBody>
          <a:bodyPr wrap="none" rtlCol="0">
            <a:spAutoFit/>
          </a:bodyPr>
          <a:lstStyle/>
          <a:p>
            <a:r>
              <a:rPr lang="en-US" dirty="0" smtClean="0"/>
              <a:t>Time</a:t>
            </a:r>
            <a:endParaRPr lang="en-US" dirty="0"/>
          </a:p>
        </p:txBody>
      </p:sp>
      <p:sp>
        <p:nvSpPr>
          <p:cNvPr id="30" name="TextBox 29"/>
          <p:cNvSpPr txBox="1"/>
          <p:nvPr/>
        </p:nvSpPr>
        <p:spPr>
          <a:xfrm>
            <a:off x="759356" y="4812297"/>
            <a:ext cx="461665" cy="653860"/>
          </a:xfrm>
          <a:prstGeom prst="rect">
            <a:avLst/>
          </a:prstGeom>
          <a:noFill/>
        </p:spPr>
        <p:txBody>
          <a:bodyPr vert="vert270" wrap="none" rtlCol="0">
            <a:spAutoFit/>
          </a:bodyPr>
          <a:lstStyle/>
          <a:p>
            <a:r>
              <a:rPr lang="en-US" dirty="0" smtClean="0"/>
              <a:t>Scope</a:t>
            </a:r>
            <a:endParaRPr lang="en-US" dirty="0"/>
          </a:p>
        </p:txBody>
      </p:sp>
      <p:sp>
        <p:nvSpPr>
          <p:cNvPr id="31" name="TextBox 30"/>
          <p:cNvSpPr txBox="1"/>
          <p:nvPr/>
        </p:nvSpPr>
        <p:spPr>
          <a:xfrm>
            <a:off x="1221021" y="2860669"/>
            <a:ext cx="1402735" cy="369332"/>
          </a:xfrm>
          <a:prstGeom prst="rect">
            <a:avLst/>
          </a:prstGeom>
          <a:noFill/>
        </p:spPr>
        <p:txBody>
          <a:bodyPr wrap="none" rtlCol="0">
            <a:spAutoFit/>
          </a:bodyPr>
          <a:lstStyle/>
          <a:p>
            <a:r>
              <a:rPr lang="en-US" dirty="0" smtClean="0"/>
              <a:t>Target Scope</a:t>
            </a:r>
            <a:endParaRPr lang="en-US" dirty="0"/>
          </a:p>
        </p:txBody>
      </p:sp>
      <p:cxnSp>
        <p:nvCxnSpPr>
          <p:cNvPr id="33" name="Straight Connector 32"/>
          <p:cNvCxnSpPr/>
          <p:nvPr/>
        </p:nvCxnSpPr>
        <p:spPr>
          <a:xfrm flipV="1">
            <a:off x="4794583" y="1417638"/>
            <a:ext cx="0" cy="4039315"/>
          </a:xfrm>
          <a:prstGeom prst="line">
            <a:avLst/>
          </a:prstGeom>
          <a:ln w="38100">
            <a:solidFill>
              <a:srgbClr val="0000FF"/>
            </a:solidFill>
            <a:prstDash val="dash"/>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4323715" y="4263320"/>
            <a:ext cx="461665" cy="1193634"/>
          </a:xfrm>
          <a:prstGeom prst="rect">
            <a:avLst/>
          </a:prstGeom>
          <a:noFill/>
        </p:spPr>
        <p:txBody>
          <a:bodyPr vert="vert270" wrap="none" rtlCol="0">
            <a:spAutoFit/>
          </a:bodyPr>
          <a:lstStyle/>
          <a:p>
            <a:r>
              <a:rPr lang="en-US" dirty="0" smtClean="0"/>
              <a:t>Target Date</a:t>
            </a:r>
            <a:endParaRPr lang="en-US" dirty="0"/>
          </a:p>
        </p:txBody>
      </p:sp>
    </p:spTree>
    <p:extLst>
      <p:ext uri="{BB962C8B-B14F-4D97-AF65-F5344CB8AC3E}">
        <p14:creationId xmlns:p14="http://schemas.microsoft.com/office/powerpoint/2010/main" val="29440444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Drawing Conclusions</a:t>
            </a:r>
            <a:endParaRPr lang="en-US" dirty="0"/>
          </a:p>
        </p:txBody>
      </p:sp>
      <p:sp>
        <p:nvSpPr>
          <p:cNvPr id="8" name="Text Placeholder 7"/>
          <p:cNvSpPr>
            <a:spLocks noGrp="1"/>
          </p:cNvSpPr>
          <p:nvPr>
            <p:ph type="body" idx="1"/>
          </p:nvPr>
        </p:nvSpPr>
        <p:spPr/>
        <p:txBody>
          <a:bodyPr/>
          <a:lstStyle/>
          <a:p>
            <a:r>
              <a:rPr lang="en-US" dirty="0" smtClean="0"/>
              <a:t>Empirical Estimation</a:t>
            </a:r>
            <a:endParaRPr lang="en-US" dirty="0"/>
          </a:p>
        </p:txBody>
      </p:sp>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73</a:t>
            </a:fld>
            <a:endParaRPr lang="en-US"/>
          </a:p>
        </p:txBody>
      </p:sp>
    </p:spTree>
    <p:extLst>
      <p:ext uri="{BB962C8B-B14F-4D97-AF65-F5344CB8AC3E}">
        <p14:creationId xmlns:p14="http://schemas.microsoft.com/office/powerpoint/2010/main" val="3999053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Statistical Process Control Chart</a:t>
            </a:r>
            <a:endParaRPr lang="en-US" dirty="0"/>
          </a:p>
        </p:txBody>
      </p:sp>
      <p:pic>
        <p:nvPicPr>
          <p:cNvPr id="7" name="Content Placeholder 6"/>
          <p:cNvPicPr>
            <a:picLocks noGrp="1" noChangeAspect="1"/>
          </p:cNvPicPr>
          <p:nvPr>
            <p:ph idx="1"/>
          </p:nvPr>
        </p:nvPicPr>
        <p:blipFill>
          <a:blip r:embed="rId2"/>
          <a:srcRect t="-8631" b="-8631"/>
          <a:stretch>
            <a:fillRect/>
          </a:stretch>
        </p:blipFill>
        <p:spPr/>
      </p:pic>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74</a:t>
            </a:fld>
            <a:endParaRPr lang="en-US"/>
          </a:p>
        </p:txBody>
      </p:sp>
      <p:sp>
        <p:nvSpPr>
          <p:cNvPr id="8" name="TextBox 7"/>
          <p:cNvSpPr txBox="1"/>
          <p:nvPr/>
        </p:nvSpPr>
        <p:spPr>
          <a:xfrm>
            <a:off x="1631338" y="5849164"/>
            <a:ext cx="7055462" cy="276999"/>
          </a:xfrm>
          <a:prstGeom prst="rect">
            <a:avLst/>
          </a:prstGeom>
          <a:noFill/>
        </p:spPr>
        <p:txBody>
          <a:bodyPr wrap="none" rtlCol="0">
            <a:spAutoFit/>
          </a:bodyPr>
          <a:lstStyle/>
          <a:p>
            <a:r>
              <a:rPr lang="en-US" sz="1200" dirty="0"/>
              <a:t>http://</a:t>
            </a:r>
            <a:r>
              <a:rPr lang="en-US" sz="1200" dirty="0" err="1"/>
              <a:t>upload.wikimedia.org</a:t>
            </a:r>
            <a:r>
              <a:rPr lang="en-US" sz="1200" dirty="0"/>
              <a:t>/</a:t>
            </a:r>
            <a:r>
              <a:rPr lang="en-US" sz="1200" dirty="0" err="1"/>
              <a:t>wikipedia</a:t>
            </a:r>
            <a:r>
              <a:rPr lang="en-US" sz="1200" dirty="0"/>
              <a:t>/commons/thumb/f/f7/</a:t>
            </a:r>
            <a:r>
              <a:rPr lang="en-US" sz="1200" dirty="0" err="1"/>
              <a:t>ControlChart.svg</a:t>
            </a:r>
            <a:r>
              <a:rPr lang="en-US" sz="1200" dirty="0"/>
              <a:t>/1000px-ControlChart.svg.png</a:t>
            </a:r>
          </a:p>
        </p:txBody>
      </p:sp>
    </p:spTree>
    <p:extLst>
      <p:ext uri="{BB962C8B-B14F-4D97-AF65-F5344CB8AC3E}">
        <p14:creationId xmlns:p14="http://schemas.microsoft.com/office/powerpoint/2010/main" val="1020240743"/>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SPC Example</a:t>
            </a:r>
            <a:endParaRPr lang="en-US" dirty="0"/>
          </a:p>
        </p:txBody>
      </p:sp>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75</a:t>
            </a:fld>
            <a:endParaRPr lang="en-US"/>
          </a:p>
        </p:txBody>
      </p:sp>
      <p:pic>
        <p:nvPicPr>
          <p:cNvPr id="10" name="Content Placeholder 9" descr="Raptor SPC 15-Feb to 30-Apr-2014 Enhanced.jpg"/>
          <p:cNvPicPr>
            <a:picLocks noGrp="1" noChangeAspect="1"/>
          </p:cNvPicPr>
          <p:nvPr>
            <p:ph idx="1"/>
          </p:nvPr>
        </p:nvPicPr>
        <p:blipFill>
          <a:blip r:embed="rId3">
            <a:extLst>
              <a:ext uri="{28A0092B-C50C-407E-A947-70E740481C1C}">
                <a14:useLocalDpi xmlns:a14="http://schemas.microsoft.com/office/drawing/2010/main" val="0"/>
              </a:ext>
            </a:extLst>
          </a:blip>
          <a:srcRect t="-23888" b="-23888"/>
          <a:stretch>
            <a:fillRect/>
          </a:stretch>
        </p:blipFill>
        <p:spPr/>
      </p:pic>
    </p:spTree>
    <p:extLst>
      <p:ext uri="{BB962C8B-B14F-4D97-AF65-F5344CB8AC3E}">
        <p14:creationId xmlns:p14="http://schemas.microsoft.com/office/powerpoint/2010/main" val="2358573388"/>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Zooming In</a:t>
            </a:r>
            <a:endParaRPr lang="en-US" dirty="0"/>
          </a:p>
        </p:txBody>
      </p:sp>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76</a:t>
            </a:fld>
            <a:endParaRPr lang="en-US"/>
          </a:p>
        </p:txBody>
      </p:sp>
      <p:pic>
        <p:nvPicPr>
          <p:cNvPr id="8" name="Content Placeholder 7" descr="Raptor SPC 21-Mar to 9-Apr-2014 Enhanced.jpg"/>
          <p:cNvPicPr>
            <a:picLocks noGrp="1" noChangeAspect="1"/>
          </p:cNvPicPr>
          <p:nvPr>
            <p:ph idx="1"/>
          </p:nvPr>
        </p:nvPicPr>
        <p:blipFill>
          <a:blip r:embed="rId2">
            <a:extLst>
              <a:ext uri="{28A0092B-C50C-407E-A947-70E740481C1C}">
                <a14:useLocalDpi xmlns:a14="http://schemas.microsoft.com/office/drawing/2010/main" val="0"/>
              </a:ext>
            </a:extLst>
          </a:blip>
          <a:srcRect t="-18067" b="-18067"/>
          <a:stretch>
            <a:fillRect/>
          </a:stretch>
        </p:blipFill>
        <p:spPr/>
      </p:pic>
    </p:spTree>
    <p:extLst>
      <p:ext uri="{BB962C8B-B14F-4D97-AF65-F5344CB8AC3E}">
        <p14:creationId xmlns:p14="http://schemas.microsoft.com/office/powerpoint/2010/main" val="108742293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Cycle Time Forecasting</a:t>
            </a:r>
            <a:endParaRPr lang="en-US" dirty="0"/>
          </a:p>
        </p:txBody>
      </p:sp>
      <p:sp>
        <p:nvSpPr>
          <p:cNvPr id="8" name="Text Placeholder 7"/>
          <p:cNvSpPr>
            <a:spLocks noGrp="1"/>
          </p:cNvSpPr>
          <p:nvPr>
            <p:ph type="body" idx="1"/>
          </p:nvPr>
        </p:nvSpPr>
        <p:spPr/>
        <p:txBody>
          <a:bodyPr/>
          <a:lstStyle/>
          <a:p>
            <a:r>
              <a:rPr lang="en-US" dirty="0" smtClean="0"/>
              <a:t>Empirical Estimation</a:t>
            </a:r>
            <a:endParaRPr lang="en-US" dirty="0"/>
          </a:p>
        </p:txBody>
      </p:sp>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77</a:t>
            </a:fld>
            <a:endParaRPr lang="en-US"/>
          </a:p>
        </p:txBody>
      </p:sp>
    </p:spTree>
    <p:extLst>
      <p:ext uri="{BB962C8B-B14F-4D97-AF65-F5344CB8AC3E}">
        <p14:creationId xmlns:p14="http://schemas.microsoft.com/office/powerpoint/2010/main" val="11604168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Cycle Time Forecasting</a:t>
            </a:r>
            <a:endParaRPr lang="en-US" dirty="0"/>
          </a:p>
        </p:txBody>
      </p:sp>
      <p:graphicFrame>
        <p:nvGraphicFramePr>
          <p:cNvPr id="7" name="Content Placeholder 6"/>
          <p:cNvGraphicFramePr>
            <a:graphicFrameLocks noGrp="1"/>
          </p:cNvGraphicFramePr>
          <p:nvPr>
            <p:ph idx="1"/>
          </p:nvPr>
        </p:nvGraphicFramePr>
        <p:xfrm>
          <a:off x="457200" y="1938937"/>
          <a:ext cx="8229601" cy="3848489"/>
        </p:xfrm>
        <a:graphic>
          <a:graphicData uri="http://schemas.openxmlformats.org/drawingml/2006/table">
            <a:tbl>
              <a:tblPr/>
              <a:tblGrid>
                <a:gridCol w="774936"/>
                <a:gridCol w="633046"/>
                <a:gridCol w="665790"/>
                <a:gridCol w="643961"/>
                <a:gridCol w="294694"/>
                <a:gridCol w="1429811"/>
                <a:gridCol w="622132"/>
                <a:gridCol w="512986"/>
                <a:gridCol w="720363"/>
                <a:gridCol w="633046"/>
                <a:gridCol w="633046"/>
                <a:gridCol w="665790"/>
              </a:tblGrid>
              <a:tr h="174633">
                <a:tc>
                  <a:txBody>
                    <a:bodyPr/>
                    <a:lstStyle/>
                    <a:p>
                      <a:pPr algn="l" fontAlgn="b"/>
                      <a:r>
                        <a:rPr lang="en-US" sz="1000" b="0" i="0" u="none" strike="noStrike">
                          <a:solidFill>
                            <a:srgbClr val="000000"/>
                          </a:solidFill>
                          <a:effectLst/>
                          <a:latin typeface="Calibri"/>
                        </a:rPr>
                        <a:t>Last updated</a:t>
                      </a:r>
                    </a:p>
                  </a:txBody>
                  <a:tcPr marL="10915" marR="10915" marT="1091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a:rPr>
                        <a:t>22-Aug-14</a:t>
                      </a:r>
                    </a:p>
                  </a:txBody>
                  <a:tcPr marL="10915" marR="10915" marT="1091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w="12700" cap="flat" cmpd="sng" algn="ctr">
                      <a:solidFill>
                        <a:srgbClr val="000000"/>
                      </a:solidFill>
                      <a:prstDash val="solid"/>
                      <a:round/>
                      <a:headEnd type="none" w="med" len="med"/>
                      <a:tailEnd type="none" w="med" len="med"/>
                    </a:lnB>
                  </a:tcPr>
                </a:tc>
              </a:tr>
              <a:tr h="168085">
                <a:tc>
                  <a:txBody>
                    <a:bodyPr/>
                    <a:lstStyle/>
                    <a:p>
                      <a:pPr algn="l" fontAlgn="b"/>
                      <a:r>
                        <a:rPr lang="en-US" sz="1000" b="1" i="0" u="none" strike="noStrike">
                          <a:solidFill>
                            <a:srgbClr val="000000"/>
                          </a:solidFill>
                          <a:effectLst/>
                          <a:latin typeface="Calibri"/>
                        </a:rPr>
                        <a:t> </a:t>
                      </a:r>
                    </a:p>
                  </a:txBody>
                  <a:tcPr marL="10915" marR="10915" marT="10915"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gridSpan="3">
                  <a:txBody>
                    <a:bodyPr/>
                    <a:lstStyle/>
                    <a:p>
                      <a:pPr algn="ctr" fontAlgn="b"/>
                      <a:r>
                        <a:rPr lang="en-US" sz="1000" b="1" i="0" u="none" strike="noStrike">
                          <a:solidFill>
                            <a:srgbClr val="000000"/>
                          </a:solidFill>
                          <a:effectLst/>
                          <a:latin typeface="Calibri"/>
                        </a:rPr>
                        <a:t>Issues</a:t>
                      </a:r>
                    </a:p>
                  </a:txBody>
                  <a:tcPr marL="10915" marR="10915" marT="10915" marB="0" anchor="b">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a:txBody>
                    <a:bodyPr/>
                    <a:lstStyle/>
                    <a:p>
                      <a:pPr algn="l" fontAlgn="b"/>
                      <a:r>
                        <a:rPr lang="en-US" sz="1000" b="1" i="0" u="none" strike="noStrike">
                          <a:solidFill>
                            <a:srgbClr val="000000"/>
                          </a:solidFill>
                          <a:effectLst/>
                          <a:latin typeface="Calibri"/>
                        </a:rPr>
                        <a:t> </a:t>
                      </a:r>
                    </a:p>
                  </a:txBody>
                  <a:tcPr marL="10915" marR="10915" marT="10915"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r>
                        <a:rPr lang="en-US" sz="1000" b="1" i="0" u="none" strike="noStrike">
                          <a:solidFill>
                            <a:srgbClr val="000000"/>
                          </a:solidFill>
                          <a:effectLst/>
                          <a:latin typeface="Calibri"/>
                        </a:rPr>
                        <a:t> </a:t>
                      </a:r>
                    </a:p>
                  </a:txBody>
                  <a:tcPr marL="10915" marR="10915" marT="10915" marB="0" anchor="b">
                    <a:lnL>
                      <a:noFill/>
                    </a:lnL>
                    <a:lnR>
                      <a:noFill/>
                    </a:lnR>
                    <a:lnT w="12700" cap="flat" cmpd="sng" algn="ctr">
                      <a:solidFill>
                        <a:srgbClr val="000000"/>
                      </a:solidFill>
                      <a:prstDash val="solid"/>
                      <a:round/>
                      <a:headEnd type="none" w="med" len="med"/>
                      <a:tailEnd type="none" w="med" len="med"/>
                    </a:lnT>
                    <a:lnB>
                      <a:noFill/>
                    </a:lnB>
                  </a:tcPr>
                </a:tc>
                <a:tc gridSpan="3">
                  <a:txBody>
                    <a:bodyPr/>
                    <a:lstStyle/>
                    <a:p>
                      <a:pPr algn="ctr" fontAlgn="b"/>
                      <a:r>
                        <a:rPr lang="en-US" sz="1000" b="1" i="0" u="none" strike="noStrike">
                          <a:solidFill>
                            <a:srgbClr val="000000"/>
                          </a:solidFill>
                          <a:effectLst/>
                          <a:latin typeface="Calibri"/>
                        </a:rPr>
                        <a:t>Duration</a:t>
                      </a:r>
                    </a:p>
                  </a:txBody>
                  <a:tcPr marL="10915" marR="10915" marT="10915" marB="0" anchor="b">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gridSpan="3">
                  <a:txBody>
                    <a:bodyPr/>
                    <a:lstStyle/>
                    <a:p>
                      <a:pPr algn="ctr" fontAlgn="b"/>
                      <a:r>
                        <a:rPr lang="en-US" sz="1000" b="1" i="0" u="none" strike="noStrike">
                          <a:solidFill>
                            <a:srgbClr val="000000"/>
                          </a:solidFill>
                          <a:effectLst/>
                          <a:latin typeface="Calibri"/>
                        </a:rPr>
                        <a:t>Delivery Forecast</a:t>
                      </a:r>
                    </a:p>
                  </a:txBody>
                  <a:tcPr marL="10915" marR="10915" marT="10915"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r>
              <a:tr h="512986">
                <a:tc>
                  <a:txBody>
                    <a:bodyPr/>
                    <a:lstStyle/>
                    <a:p>
                      <a:pPr algn="l" fontAlgn="b"/>
                      <a:r>
                        <a:rPr lang="en-US" sz="1000" b="1" i="0" u="none" strike="noStrike">
                          <a:solidFill>
                            <a:srgbClr val="000000"/>
                          </a:solidFill>
                          <a:effectLst/>
                          <a:latin typeface="Calibri"/>
                        </a:rPr>
                        <a:t>Milestone</a:t>
                      </a:r>
                    </a:p>
                  </a:txBody>
                  <a:tcPr marL="10915" marR="10915" marT="10915" marB="0" anchor="b">
                    <a:lnL w="1270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a:solidFill>
                            <a:srgbClr val="000000"/>
                          </a:solidFill>
                          <a:effectLst/>
                          <a:latin typeface="Calibri"/>
                        </a:rPr>
                        <a:t>Total</a:t>
                      </a:r>
                    </a:p>
                  </a:txBody>
                  <a:tcPr marL="10915" marR="10915" marT="1091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a:solidFill>
                            <a:srgbClr val="000000"/>
                          </a:solidFill>
                          <a:effectLst/>
                          <a:latin typeface="Calibri"/>
                        </a:rPr>
                        <a:t>Completed</a:t>
                      </a:r>
                    </a:p>
                  </a:txBody>
                  <a:tcPr marL="10915" marR="10915" marT="1091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a:solidFill>
                            <a:srgbClr val="000000"/>
                          </a:solidFill>
                          <a:effectLst/>
                          <a:latin typeface="Calibri"/>
                        </a:rPr>
                        <a:t>Remaining</a:t>
                      </a:r>
                    </a:p>
                  </a:txBody>
                  <a:tcPr marL="10915" marR="10915" marT="1091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a:solidFill>
                            <a:srgbClr val="000000"/>
                          </a:solidFill>
                          <a:effectLst/>
                          <a:latin typeface="Calibri"/>
                        </a:rPr>
                        <a:t>WIP</a:t>
                      </a:r>
                    </a:p>
                  </a:txBody>
                  <a:tcPr marL="10915" marR="10915" marT="1091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a:solidFill>
                            <a:srgbClr val="000000"/>
                          </a:solidFill>
                          <a:effectLst/>
                          <a:latin typeface="Calibri"/>
                        </a:rPr>
                        <a:t>Comments</a:t>
                      </a:r>
                    </a:p>
                  </a:txBody>
                  <a:tcPr marL="10915" marR="10915" marT="1091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a:solidFill>
                            <a:srgbClr val="000000"/>
                          </a:solidFill>
                          <a:effectLst/>
                          <a:latin typeface="Calibri"/>
                        </a:rPr>
                        <a:t>Optimistic</a:t>
                      </a:r>
                    </a:p>
                  </a:txBody>
                  <a:tcPr marL="10915" marR="10915" marT="1091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a:solidFill>
                            <a:srgbClr val="000000"/>
                          </a:solidFill>
                          <a:effectLst/>
                          <a:latin typeface="Calibri"/>
                        </a:rPr>
                        <a:t>Average</a:t>
                      </a:r>
                    </a:p>
                  </a:txBody>
                  <a:tcPr marL="10915" marR="10915" marT="1091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a:solidFill>
                            <a:srgbClr val="000000"/>
                          </a:solidFill>
                          <a:effectLst/>
                          <a:latin typeface="Calibri"/>
                        </a:rPr>
                        <a:t>Pessimistic</a:t>
                      </a:r>
                    </a:p>
                  </a:txBody>
                  <a:tcPr marL="10915" marR="10915" marT="1091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a:solidFill>
                            <a:srgbClr val="000000"/>
                          </a:solidFill>
                          <a:effectLst/>
                          <a:latin typeface="Calibri"/>
                        </a:rPr>
                        <a:t>Optimistic</a:t>
                      </a:r>
                    </a:p>
                  </a:txBody>
                  <a:tcPr marL="10915" marR="10915" marT="1091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a:solidFill>
                            <a:srgbClr val="000000"/>
                          </a:solidFill>
                          <a:effectLst/>
                          <a:latin typeface="Calibri"/>
                        </a:rPr>
                        <a:t>Average</a:t>
                      </a:r>
                    </a:p>
                  </a:txBody>
                  <a:tcPr marL="10915" marR="10915" marT="1091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a:solidFill>
                            <a:srgbClr val="000000"/>
                          </a:solidFill>
                          <a:effectLst/>
                          <a:latin typeface="Calibri"/>
                        </a:rPr>
                        <a:t>Pessimistic</a:t>
                      </a:r>
                    </a:p>
                  </a:txBody>
                  <a:tcPr marL="10915" marR="10915" marT="10915" marB="0" anchor="b">
                    <a:lnL>
                      <a:noFill/>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r>
              <a:tr h="168085">
                <a:tc>
                  <a:txBody>
                    <a:bodyPr/>
                    <a:lstStyle/>
                    <a:p>
                      <a:pPr algn="l" fontAlgn="b"/>
                      <a:r>
                        <a:rPr lang="en-US" sz="1000" b="0" i="0" u="none" strike="noStrike">
                          <a:solidFill>
                            <a:srgbClr val="000000"/>
                          </a:solidFill>
                          <a:effectLst/>
                          <a:latin typeface="Calibri"/>
                        </a:rPr>
                        <a:t>Epic A</a:t>
                      </a:r>
                    </a:p>
                  </a:txBody>
                  <a:tcPr marL="10915" marR="10915" marT="10915" marB="0" anchor="b">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000" b="0" i="0" u="none" strike="noStrike">
                          <a:solidFill>
                            <a:srgbClr val="000000"/>
                          </a:solidFill>
                          <a:effectLst/>
                          <a:latin typeface="Calibri"/>
                        </a:rPr>
                        <a:t>22</a:t>
                      </a:r>
                    </a:p>
                  </a:txBody>
                  <a:tcPr marL="10915" marR="10915" marT="1091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000" b="0" i="0" u="none" strike="noStrike">
                          <a:solidFill>
                            <a:srgbClr val="000000"/>
                          </a:solidFill>
                          <a:effectLst/>
                          <a:latin typeface="Calibri"/>
                        </a:rPr>
                        <a:t>20</a:t>
                      </a:r>
                    </a:p>
                  </a:txBody>
                  <a:tcPr marL="10915" marR="10915" marT="1091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000" b="0" i="0" u="none" strike="noStrike">
                          <a:solidFill>
                            <a:srgbClr val="000000"/>
                          </a:solidFill>
                          <a:effectLst/>
                          <a:latin typeface="Calibri"/>
                        </a:rPr>
                        <a:t>2</a:t>
                      </a:r>
                    </a:p>
                  </a:txBody>
                  <a:tcPr marL="10915" marR="10915" marT="1091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000" b="0" i="0" u="none" strike="noStrike">
                          <a:solidFill>
                            <a:srgbClr val="000000"/>
                          </a:solidFill>
                          <a:effectLst/>
                          <a:latin typeface="Calibri"/>
                        </a:rPr>
                        <a:t>3</a:t>
                      </a:r>
                    </a:p>
                  </a:txBody>
                  <a:tcPr marL="10915" marR="10915" marT="1091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1000" b="0" i="0" u="none" strike="noStrike">
                          <a:solidFill>
                            <a:srgbClr val="000000"/>
                          </a:solidFill>
                          <a:effectLst/>
                          <a:latin typeface="Calibri"/>
                        </a:rPr>
                        <a:t>Disconnected end-to-end</a:t>
                      </a:r>
                    </a:p>
                  </a:txBody>
                  <a:tcPr marL="10915" marR="10915" marT="1091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000" b="0" i="0" u="none" strike="noStrike">
                          <a:solidFill>
                            <a:srgbClr val="000000"/>
                          </a:solidFill>
                          <a:effectLst/>
                          <a:latin typeface="Calibri"/>
                        </a:rPr>
                        <a:t>2.00</a:t>
                      </a:r>
                    </a:p>
                  </a:txBody>
                  <a:tcPr marL="10915" marR="10915" marT="1091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000" b="0" i="0" u="none" strike="noStrike">
                          <a:solidFill>
                            <a:srgbClr val="000000"/>
                          </a:solidFill>
                          <a:effectLst/>
                          <a:latin typeface="Calibri"/>
                        </a:rPr>
                        <a:t>2.83</a:t>
                      </a:r>
                    </a:p>
                  </a:txBody>
                  <a:tcPr marL="10915" marR="10915" marT="1091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000" b="0" i="0" u="none" strike="noStrike">
                          <a:solidFill>
                            <a:srgbClr val="000000"/>
                          </a:solidFill>
                          <a:effectLst/>
                          <a:latin typeface="Calibri"/>
                        </a:rPr>
                        <a:t>3.67</a:t>
                      </a:r>
                    </a:p>
                  </a:txBody>
                  <a:tcPr marL="10915" marR="10915" marT="1091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000" b="0" i="0" u="none" strike="noStrike">
                          <a:solidFill>
                            <a:srgbClr val="000000"/>
                          </a:solidFill>
                          <a:effectLst/>
                          <a:latin typeface="Calibri"/>
                        </a:rPr>
                        <a:t>25-Aug-14</a:t>
                      </a:r>
                    </a:p>
                  </a:txBody>
                  <a:tcPr marL="10915" marR="10915" marT="1091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000" b="0" i="0" u="none" strike="noStrike">
                          <a:solidFill>
                            <a:srgbClr val="000000"/>
                          </a:solidFill>
                          <a:effectLst/>
                          <a:latin typeface="Calibri"/>
                        </a:rPr>
                        <a:t>25-Aug-14</a:t>
                      </a:r>
                    </a:p>
                  </a:txBody>
                  <a:tcPr marL="10915" marR="10915" marT="1091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000" b="0" i="0" u="none" strike="noStrike">
                          <a:solidFill>
                            <a:srgbClr val="000000"/>
                          </a:solidFill>
                          <a:effectLst/>
                          <a:latin typeface="Calibri"/>
                        </a:rPr>
                        <a:t>26-Aug-14</a:t>
                      </a:r>
                    </a:p>
                  </a:txBody>
                  <a:tcPr marL="10915" marR="10915" marT="10915" marB="0"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r>
              <a:tr h="168085">
                <a:tc rowSpan="2">
                  <a:txBody>
                    <a:bodyPr/>
                    <a:lstStyle/>
                    <a:p>
                      <a:pPr algn="l" fontAlgn="t"/>
                      <a:r>
                        <a:rPr lang="en-US" sz="1000" b="0" i="0" u="none" strike="noStrike">
                          <a:solidFill>
                            <a:srgbClr val="000000"/>
                          </a:solidFill>
                          <a:effectLst/>
                          <a:latin typeface="Calibri"/>
                        </a:rPr>
                        <a:t>Epic B</a:t>
                      </a:r>
                    </a:p>
                  </a:txBody>
                  <a:tcPr marL="10915" marR="10915" marT="10915" marB="0">
                    <a:lnL w="1270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sz="1000" b="0" i="0" u="none" strike="noStrike">
                          <a:solidFill>
                            <a:srgbClr val="000000"/>
                          </a:solidFill>
                          <a:effectLst/>
                          <a:latin typeface="Calibri"/>
                        </a:rPr>
                        <a:t>4</a:t>
                      </a:r>
                    </a:p>
                  </a:txBody>
                  <a:tcPr marL="10915" marR="10915" marT="10915" marB="0" anchor="b">
                    <a:lnL>
                      <a:noFill/>
                    </a:lnL>
                    <a:lnR>
                      <a:noFill/>
                    </a:lnR>
                    <a:lnT>
                      <a:noFill/>
                    </a:lnT>
                    <a:lnB>
                      <a:noFill/>
                    </a:lnB>
                  </a:tcPr>
                </a:tc>
                <a:tc>
                  <a:txBody>
                    <a:bodyPr/>
                    <a:lstStyle/>
                    <a:p>
                      <a:pPr algn="r" fontAlgn="b"/>
                      <a:r>
                        <a:rPr lang="en-US" sz="1000" b="0" i="0" u="none" strike="noStrike">
                          <a:solidFill>
                            <a:srgbClr val="000000"/>
                          </a:solidFill>
                          <a:effectLst/>
                          <a:latin typeface="Calibri"/>
                        </a:rPr>
                        <a:t>3</a:t>
                      </a:r>
                    </a:p>
                  </a:txBody>
                  <a:tcPr marL="10915" marR="10915" marT="10915" marB="0" anchor="b">
                    <a:lnL>
                      <a:noFill/>
                    </a:lnL>
                    <a:lnR>
                      <a:noFill/>
                    </a:lnR>
                    <a:lnT>
                      <a:noFill/>
                    </a:lnT>
                    <a:lnB>
                      <a:noFill/>
                    </a:lnB>
                  </a:tcPr>
                </a:tc>
                <a:tc>
                  <a:txBody>
                    <a:bodyPr/>
                    <a:lstStyle/>
                    <a:p>
                      <a:pPr algn="r" fontAlgn="b"/>
                      <a:r>
                        <a:rPr lang="en-US" sz="1000" b="0" i="0" u="none" strike="noStrike">
                          <a:solidFill>
                            <a:srgbClr val="000000"/>
                          </a:solidFill>
                          <a:effectLst/>
                          <a:latin typeface="Calibri"/>
                        </a:rPr>
                        <a:t>1</a:t>
                      </a:r>
                    </a:p>
                  </a:txBody>
                  <a:tcPr marL="10915" marR="10915" marT="10915" marB="0" anchor="b">
                    <a:lnL>
                      <a:noFill/>
                    </a:lnL>
                    <a:lnR>
                      <a:noFill/>
                    </a:lnR>
                    <a:lnT>
                      <a:noFill/>
                    </a:lnT>
                    <a:lnB>
                      <a:noFill/>
                    </a:lnB>
                  </a:tcPr>
                </a:tc>
                <a:tc>
                  <a:txBody>
                    <a:bodyPr/>
                    <a:lstStyle/>
                    <a:p>
                      <a:pPr algn="r" fontAlgn="b"/>
                      <a:r>
                        <a:rPr lang="en-US" sz="1000" b="0" i="0" u="none" strike="noStrike">
                          <a:solidFill>
                            <a:srgbClr val="000000"/>
                          </a:solidFill>
                          <a:effectLst/>
                          <a:latin typeface="Calibri"/>
                        </a:rPr>
                        <a:t>1</a:t>
                      </a:r>
                    </a:p>
                  </a:txBody>
                  <a:tcPr marL="10915" marR="10915" marT="10915" marB="0" anchor="b">
                    <a:lnL>
                      <a:noFill/>
                    </a:lnL>
                    <a:lnR>
                      <a:noFill/>
                    </a:lnR>
                    <a:lnT>
                      <a:noFill/>
                    </a:lnT>
                    <a:lnB>
                      <a:noFill/>
                    </a:lnB>
                  </a:tcPr>
                </a:tc>
                <a:tc>
                  <a:txBody>
                    <a:bodyPr/>
                    <a:lstStyle/>
                    <a:p>
                      <a:pPr algn="l" fontAlgn="b"/>
                      <a:r>
                        <a:rPr lang="en-US" sz="1000" b="0" i="0" u="none" strike="noStrike">
                          <a:solidFill>
                            <a:srgbClr val="000000"/>
                          </a:solidFill>
                          <a:effectLst/>
                          <a:latin typeface="Calibri"/>
                        </a:rPr>
                        <a:t>Integration</a:t>
                      </a:r>
                    </a:p>
                  </a:txBody>
                  <a:tcPr marL="10915" marR="10915" marT="10915" marB="0" anchor="b">
                    <a:lnL>
                      <a:noFill/>
                    </a:lnL>
                    <a:lnR>
                      <a:noFill/>
                    </a:lnR>
                    <a:lnT>
                      <a:noFill/>
                    </a:lnT>
                    <a:lnB>
                      <a:noFill/>
                    </a:lnB>
                  </a:tcPr>
                </a:tc>
                <a:tc>
                  <a:txBody>
                    <a:bodyPr/>
                    <a:lstStyle/>
                    <a:p>
                      <a:pPr algn="r" fontAlgn="b"/>
                      <a:r>
                        <a:rPr lang="en-US" sz="1000" b="0" i="0" u="none" strike="noStrike">
                          <a:solidFill>
                            <a:srgbClr val="000000"/>
                          </a:solidFill>
                          <a:effectLst/>
                          <a:latin typeface="Calibri"/>
                        </a:rPr>
                        <a:t>3.00</a:t>
                      </a:r>
                    </a:p>
                  </a:txBody>
                  <a:tcPr marL="10915" marR="10915" marT="10915" marB="0" anchor="b">
                    <a:lnL>
                      <a:noFill/>
                    </a:lnL>
                    <a:lnR>
                      <a:noFill/>
                    </a:lnR>
                    <a:lnT>
                      <a:noFill/>
                    </a:lnT>
                    <a:lnB>
                      <a:noFill/>
                    </a:lnB>
                  </a:tcPr>
                </a:tc>
                <a:tc>
                  <a:txBody>
                    <a:bodyPr/>
                    <a:lstStyle/>
                    <a:p>
                      <a:pPr algn="r" fontAlgn="b"/>
                      <a:r>
                        <a:rPr lang="en-US" sz="1000" b="0" i="0" u="none" strike="noStrike">
                          <a:solidFill>
                            <a:srgbClr val="000000"/>
                          </a:solidFill>
                          <a:effectLst/>
                          <a:latin typeface="Calibri"/>
                        </a:rPr>
                        <a:t>4.25</a:t>
                      </a:r>
                    </a:p>
                  </a:txBody>
                  <a:tcPr marL="10915" marR="10915" marT="10915" marB="0" anchor="b">
                    <a:lnL>
                      <a:noFill/>
                    </a:lnL>
                    <a:lnR>
                      <a:noFill/>
                    </a:lnR>
                    <a:lnT>
                      <a:noFill/>
                    </a:lnT>
                    <a:lnB>
                      <a:noFill/>
                    </a:lnB>
                  </a:tcPr>
                </a:tc>
                <a:tc>
                  <a:txBody>
                    <a:bodyPr/>
                    <a:lstStyle/>
                    <a:p>
                      <a:pPr algn="r" fontAlgn="b"/>
                      <a:r>
                        <a:rPr lang="en-US" sz="1000" b="0" i="0" u="none" strike="noStrike">
                          <a:solidFill>
                            <a:srgbClr val="000000"/>
                          </a:solidFill>
                          <a:effectLst/>
                          <a:latin typeface="Calibri"/>
                        </a:rPr>
                        <a:t>5.50</a:t>
                      </a:r>
                    </a:p>
                  </a:txBody>
                  <a:tcPr marL="10915" marR="10915" marT="10915" marB="0" anchor="b">
                    <a:lnL>
                      <a:noFill/>
                    </a:lnL>
                    <a:lnR>
                      <a:noFill/>
                    </a:lnR>
                    <a:lnT>
                      <a:noFill/>
                    </a:lnT>
                    <a:lnB>
                      <a:noFill/>
                    </a:lnB>
                  </a:tcPr>
                </a:tc>
                <a:tc>
                  <a:txBody>
                    <a:bodyPr/>
                    <a:lstStyle/>
                    <a:p>
                      <a:pPr algn="r" fontAlgn="b"/>
                      <a:r>
                        <a:rPr lang="en-US" sz="1000" b="0" i="0" u="none" strike="noStrike">
                          <a:solidFill>
                            <a:srgbClr val="000000"/>
                          </a:solidFill>
                          <a:effectLst/>
                          <a:latin typeface="Calibri"/>
                        </a:rPr>
                        <a:t>26-Aug-14</a:t>
                      </a:r>
                    </a:p>
                  </a:txBody>
                  <a:tcPr marL="10915" marR="10915" marT="10915" marB="0" anchor="b">
                    <a:lnL>
                      <a:noFill/>
                    </a:lnL>
                    <a:lnR>
                      <a:noFill/>
                    </a:lnR>
                    <a:lnT>
                      <a:noFill/>
                    </a:lnT>
                    <a:lnB>
                      <a:noFill/>
                    </a:lnB>
                  </a:tcPr>
                </a:tc>
                <a:tc>
                  <a:txBody>
                    <a:bodyPr/>
                    <a:lstStyle/>
                    <a:p>
                      <a:pPr algn="r" fontAlgn="b"/>
                      <a:r>
                        <a:rPr lang="en-US" sz="1000" b="0" i="0" u="none" strike="noStrike">
                          <a:solidFill>
                            <a:srgbClr val="000000"/>
                          </a:solidFill>
                          <a:effectLst/>
                          <a:latin typeface="Calibri"/>
                        </a:rPr>
                        <a:t>27-Aug-14</a:t>
                      </a:r>
                    </a:p>
                  </a:txBody>
                  <a:tcPr marL="10915" marR="10915" marT="10915" marB="0" anchor="b">
                    <a:lnL>
                      <a:noFill/>
                    </a:lnL>
                    <a:lnR>
                      <a:noFill/>
                    </a:lnR>
                    <a:lnT>
                      <a:noFill/>
                    </a:lnT>
                    <a:lnB>
                      <a:noFill/>
                    </a:lnB>
                  </a:tcPr>
                </a:tc>
                <a:tc>
                  <a:txBody>
                    <a:bodyPr/>
                    <a:lstStyle/>
                    <a:p>
                      <a:pPr algn="r" fontAlgn="b"/>
                      <a:r>
                        <a:rPr lang="en-US" sz="1000" b="0" i="0" u="none" strike="noStrike">
                          <a:solidFill>
                            <a:srgbClr val="000000"/>
                          </a:solidFill>
                          <a:effectLst/>
                          <a:latin typeface="Calibri"/>
                        </a:rPr>
                        <a:t>28-Aug-14</a:t>
                      </a:r>
                    </a:p>
                  </a:txBody>
                  <a:tcPr marL="10915" marR="10915" marT="10915" marB="0" anchor="b">
                    <a:lnL>
                      <a:noFill/>
                    </a:lnL>
                    <a:lnR w="12700" cap="flat" cmpd="sng" algn="ctr">
                      <a:solidFill>
                        <a:srgbClr val="000000"/>
                      </a:solidFill>
                      <a:prstDash val="solid"/>
                      <a:round/>
                      <a:headEnd type="none" w="med" len="med"/>
                      <a:tailEnd type="none" w="med" len="med"/>
                    </a:lnR>
                    <a:lnT>
                      <a:noFill/>
                    </a:lnT>
                    <a:lnB>
                      <a:noFill/>
                    </a:lnB>
                  </a:tcPr>
                </a:tc>
              </a:tr>
              <a:tr h="168085">
                <a:tc vMerge="1">
                  <a:txBody>
                    <a:bodyPr/>
                    <a:lstStyle/>
                    <a:p>
                      <a:endParaRPr lang="en-US"/>
                    </a:p>
                  </a:txBody>
                  <a:tcPr/>
                </a:tc>
                <a:tc>
                  <a:txBody>
                    <a:bodyPr/>
                    <a:lstStyle/>
                    <a:p>
                      <a:pPr algn="r" fontAlgn="b"/>
                      <a:r>
                        <a:rPr lang="en-US" sz="1000" b="0" i="0" u="none" strike="noStrike">
                          <a:solidFill>
                            <a:srgbClr val="000000"/>
                          </a:solidFill>
                          <a:effectLst/>
                          <a:latin typeface="Calibri"/>
                        </a:rPr>
                        <a:t>2</a:t>
                      </a:r>
                    </a:p>
                  </a:txBody>
                  <a:tcPr marL="10915" marR="10915" marT="10915" marB="0" anchor="b">
                    <a:lnL>
                      <a:noFill/>
                    </a:lnL>
                    <a:lnR>
                      <a:noFill/>
                    </a:lnR>
                    <a:lnT>
                      <a:noFill/>
                    </a:lnT>
                    <a:lnB>
                      <a:noFill/>
                    </a:lnB>
                    <a:solidFill>
                      <a:srgbClr val="008000"/>
                    </a:solidFill>
                  </a:tcPr>
                </a:tc>
                <a:tc>
                  <a:txBody>
                    <a:bodyPr/>
                    <a:lstStyle/>
                    <a:p>
                      <a:pPr algn="r" fontAlgn="b"/>
                      <a:r>
                        <a:rPr lang="en-US" sz="1000" b="0" i="0" u="none" strike="noStrike">
                          <a:solidFill>
                            <a:srgbClr val="000000"/>
                          </a:solidFill>
                          <a:effectLst/>
                          <a:latin typeface="Calibri"/>
                        </a:rPr>
                        <a:t>2</a:t>
                      </a:r>
                    </a:p>
                  </a:txBody>
                  <a:tcPr marL="10915" marR="10915" marT="10915" marB="0" anchor="b">
                    <a:lnL>
                      <a:noFill/>
                    </a:lnL>
                    <a:lnR>
                      <a:noFill/>
                    </a:lnR>
                    <a:lnT>
                      <a:noFill/>
                    </a:lnT>
                    <a:lnB>
                      <a:noFill/>
                    </a:lnB>
                    <a:solidFill>
                      <a:srgbClr val="008000"/>
                    </a:solidFill>
                  </a:tcPr>
                </a:tc>
                <a:tc>
                  <a:txBody>
                    <a:bodyPr/>
                    <a:lstStyle/>
                    <a:p>
                      <a:pPr algn="r" fontAlgn="b"/>
                      <a:r>
                        <a:rPr lang="en-US" sz="1000" b="0" i="0" u="none" strike="noStrike">
                          <a:solidFill>
                            <a:srgbClr val="000000"/>
                          </a:solidFill>
                          <a:effectLst/>
                          <a:latin typeface="Calibri"/>
                        </a:rPr>
                        <a:t>0</a:t>
                      </a:r>
                    </a:p>
                  </a:txBody>
                  <a:tcPr marL="10915" marR="10915" marT="10915" marB="0" anchor="b">
                    <a:lnL>
                      <a:noFill/>
                    </a:lnL>
                    <a:lnR>
                      <a:noFill/>
                    </a:lnR>
                    <a:lnT>
                      <a:noFill/>
                    </a:lnT>
                    <a:lnB>
                      <a:noFill/>
                    </a:lnB>
                    <a:solidFill>
                      <a:srgbClr val="008000"/>
                    </a:solidFill>
                  </a:tcPr>
                </a:tc>
                <a:tc>
                  <a:txBody>
                    <a:bodyPr/>
                    <a:lstStyle/>
                    <a:p>
                      <a:pPr algn="r" fontAlgn="b"/>
                      <a:r>
                        <a:rPr lang="en-US" sz="1000" b="0" i="0" u="none" strike="noStrike">
                          <a:solidFill>
                            <a:srgbClr val="000000"/>
                          </a:solidFill>
                          <a:effectLst/>
                          <a:latin typeface="Calibri"/>
                        </a:rPr>
                        <a:t>2</a:t>
                      </a:r>
                    </a:p>
                  </a:txBody>
                  <a:tcPr marL="10915" marR="10915" marT="10915" marB="0" anchor="b">
                    <a:lnL>
                      <a:noFill/>
                    </a:lnL>
                    <a:lnR>
                      <a:noFill/>
                    </a:lnR>
                    <a:lnT>
                      <a:noFill/>
                    </a:lnT>
                    <a:lnB>
                      <a:noFill/>
                    </a:lnB>
                    <a:solidFill>
                      <a:srgbClr val="008000"/>
                    </a:solidFill>
                  </a:tcPr>
                </a:tc>
                <a:tc>
                  <a:txBody>
                    <a:bodyPr/>
                    <a:lstStyle/>
                    <a:p>
                      <a:pPr algn="l" fontAlgn="b"/>
                      <a:r>
                        <a:rPr lang="en-US" sz="1000" b="0" i="0" u="none" strike="noStrike">
                          <a:solidFill>
                            <a:srgbClr val="000000"/>
                          </a:solidFill>
                          <a:effectLst/>
                          <a:latin typeface="Calibri"/>
                        </a:rPr>
                        <a:t>Admin support</a:t>
                      </a:r>
                    </a:p>
                  </a:txBody>
                  <a:tcPr marL="10915" marR="10915" marT="10915" marB="0" anchor="b">
                    <a:lnL>
                      <a:noFill/>
                    </a:lnL>
                    <a:lnR>
                      <a:noFill/>
                    </a:lnR>
                    <a:lnT>
                      <a:noFill/>
                    </a:lnT>
                    <a:lnB>
                      <a:noFill/>
                    </a:lnB>
                    <a:solidFill>
                      <a:srgbClr val="008000"/>
                    </a:solidFill>
                  </a:tcPr>
                </a:tc>
                <a:tc>
                  <a:txBody>
                    <a:bodyPr/>
                    <a:lstStyle/>
                    <a:p>
                      <a:pPr algn="r" fontAlgn="b"/>
                      <a:r>
                        <a:rPr lang="en-US" sz="1000" b="0" i="0" u="none" strike="noStrike">
                          <a:solidFill>
                            <a:srgbClr val="000000"/>
                          </a:solidFill>
                          <a:effectLst/>
                          <a:latin typeface="Calibri"/>
                        </a:rPr>
                        <a:t>0.00</a:t>
                      </a:r>
                    </a:p>
                  </a:txBody>
                  <a:tcPr marL="10915" marR="10915" marT="10915" marB="0" anchor="b">
                    <a:lnL>
                      <a:noFill/>
                    </a:lnL>
                    <a:lnR>
                      <a:noFill/>
                    </a:lnR>
                    <a:lnT>
                      <a:noFill/>
                    </a:lnT>
                    <a:lnB>
                      <a:noFill/>
                    </a:lnB>
                    <a:solidFill>
                      <a:srgbClr val="008000"/>
                    </a:solidFill>
                  </a:tcPr>
                </a:tc>
                <a:tc>
                  <a:txBody>
                    <a:bodyPr/>
                    <a:lstStyle/>
                    <a:p>
                      <a:pPr algn="r" fontAlgn="b"/>
                      <a:r>
                        <a:rPr lang="en-US" sz="1000" b="0" i="0" u="none" strike="noStrike">
                          <a:solidFill>
                            <a:srgbClr val="000000"/>
                          </a:solidFill>
                          <a:effectLst/>
                          <a:latin typeface="Calibri"/>
                        </a:rPr>
                        <a:t>0.00</a:t>
                      </a:r>
                    </a:p>
                  </a:txBody>
                  <a:tcPr marL="10915" marR="10915" marT="10915" marB="0" anchor="b">
                    <a:lnL>
                      <a:noFill/>
                    </a:lnL>
                    <a:lnR>
                      <a:noFill/>
                    </a:lnR>
                    <a:lnT>
                      <a:noFill/>
                    </a:lnT>
                    <a:lnB>
                      <a:noFill/>
                    </a:lnB>
                    <a:solidFill>
                      <a:srgbClr val="008000"/>
                    </a:solidFill>
                  </a:tcPr>
                </a:tc>
                <a:tc>
                  <a:txBody>
                    <a:bodyPr/>
                    <a:lstStyle/>
                    <a:p>
                      <a:pPr algn="r" fontAlgn="b"/>
                      <a:r>
                        <a:rPr lang="en-US" sz="1000" b="0" i="0" u="none" strike="noStrike">
                          <a:solidFill>
                            <a:srgbClr val="000000"/>
                          </a:solidFill>
                          <a:effectLst/>
                          <a:latin typeface="Calibri"/>
                        </a:rPr>
                        <a:t>0.00</a:t>
                      </a:r>
                    </a:p>
                  </a:txBody>
                  <a:tcPr marL="10915" marR="10915" marT="10915" marB="0" anchor="b">
                    <a:lnL>
                      <a:noFill/>
                    </a:lnL>
                    <a:lnR>
                      <a:noFill/>
                    </a:lnR>
                    <a:lnT>
                      <a:noFill/>
                    </a:lnT>
                    <a:lnB>
                      <a:noFill/>
                    </a:lnB>
                    <a:solidFill>
                      <a:srgbClr val="008000"/>
                    </a:solidFill>
                  </a:tcPr>
                </a:tc>
                <a:tc>
                  <a:txBody>
                    <a:bodyPr/>
                    <a:lstStyle/>
                    <a:p>
                      <a:pPr algn="l" fontAlgn="b"/>
                      <a:r>
                        <a:rPr lang="en-US" sz="1000" b="0" i="0" u="none" strike="noStrike">
                          <a:solidFill>
                            <a:srgbClr val="000000"/>
                          </a:solidFill>
                          <a:effectLst/>
                          <a:latin typeface="Calibri"/>
                        </a:rPr>
                        <a:t>Completed</a:t>
                      </a:r>
                    </a:p>
                  </a:txBody>
                  <a:tcPr marL="10915" marR="10915" marT="10915" marB="0" anchor="b">
                    <a:lnL>
                      <a:noFill/>
                    </a:lnL>
                    <a:lnR>
                      <a:noFill/>
                    </a:lnR>
                    <a:lnT>
                      <a:noFill/>
                    </a:lnT>
                    <a:lnB>
                      <a:noFill/>
                    </a:lnB>
                    <a:solidFill>
                      <a:srgbClr val="008000"/>
                    </a:solidFill>
                  </a:tcPr>
                </a:tc>
                <a:tc>
                  <a:txBody>
                    <a:bodyPr/>
                    <a:lstStyle/>
                    <a:p>
                      <a:pPr algn="l" fontAlgn="b"/>
                      <a:r>
                        <a:rPr lang="en-US" sz="1000" b="0" i="0" u="none" strike="noStrike">
                          <a:solidFill>
                            <a:srgbClr val="000000"/>
                          </a:solidFill>
                          <a:effectLst/>
                          <a:latin typeface="Calibri"/>
                        </a:rPr>
                        <a:t>Completed</a:t>
                      </a:r>
                    </a:p>
                  </a:txBody>
                  <a:tcPr marL="10915" marR="10915" marT="10915" marB="0" anchor="b">
                    <a:lnL>
                      <a:noFill/>
                    </a:lnL>
                    <a:lnR>
                      <a:noFill/>
                    </a:lnR>
                    <a:lnT>
                      <a:noFill/>
                    </a:lnT>
                    <a:lnB>
                      <a:noFill/>
                    </a:lnB>
                    <a:solidFill>
                      <a:srgbClr val="008000"/>
                    </a:solidFill>
                  </a:tcPr>
                </a:tc>
                <a:tc>
                  <a:txBody>
                    <a:bodyPr/>
                    <a:lstStyle/>
                    <a:p>
                      <a:pPr algn="l" fontAlgn="b"/>
                      <a:r>
                        <a:rPr lang="en-US" sz="1000" b="0" i="0" u="none" strike="noStrike">
                          <a:solidFill>
                            <a:srgbClr val="000000"/>
                          </a:solidFill>
                          <a:effectLst/>
                          <a:latin typeface="Calibri"/>
                        </a:rPr>
                        <a:t>Completed</a:t>
                      </a:r>
                    </a:p>
                  </a:txBody>
                  <a:tcPr marL="10915" marR="10915" marT="10915" marB="0" anchor="b">
                    <a:lnL>
                      <a:noFill/>
                    </a:lnL>
                    <a:lnR w="12700" cap="flat" cmpd="sng" algn="ctr">
                      <a:solidFill>
                        <a:srgbClr val="000000"/>
                      </a:solidFill>
                      <a:prstDash val="solid"/>
                      <a:round/>
                      <a:headEnd type="none" w="med" len="med"/>
                      <a:tailEnd type="none" w="med" len="med"/>
                    </a:lnR>
                    <a:lnT>
                      <a:noFill/>
                    </a:lnT>
                    <a:lnB>
                      <a:noFill/>
                    </a:lnB>
                    <a:solidFill>
                      <a:srgbClr val="008000"/>
                    </a:solidFill>
                  </a:tcPr>
                </a:tc>
              </a:tr>
              <a:tr h="168085">
                <a:tc>
                  <a:txBody>
                    <a:bodyPr/>
                    <a:lstStyle/>
                    <a:p>
                      <a:pPr algn="l" fontAlgn="b"/>
                      <a:r>
                        <a:rPr lang="en-US" sz="1000" b="0" i="0" u="none" strike="noStrike">
                          <a:solidFill>
                            <a:srgbClr val="000000"/>
                          </a:solidFill>
                          <a:effectLst/>
                          <a:latin typeface="Calibri"/>
                        </a:rPr>
                        <a:t>Epic C</a:t>
                      </a:r>
                    </a:p>
                  </a:txBody>
                  <a:tcPr marL="10915" marR="10915" marT="10915"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sz="1000" b="0" i="0" u="none" strike="noStrike">
                          <a:solidFill>
                            <a:srgbClr val="000000"/>
                          </a:solidFill>
                          <a:effectLst/>
                          <a:latin typeface="Calibri"/>
                        </a:rPr>
                        <a:t>3</a:t>
                      </a:r>
                    </a:p>
                  </a:txBody>
                  <a:tcPr marL="10915" marR="10915" marT="10915" marB="0" anchor="b">
                    <a:lnL>
                      <a:noFill/>
                    </a:lnL>
                    <a:lnR>
                      <a:noFill/>
                    </a:lnR>
                    <a:lnT>
                      <a:noFill/>
                    </a:lnT>
                    <a:lnB>
                      <a:noFill/>
                    </a:lnB>
                  </a:tcPr>
                </a:tc>
                <a:tc>
                  <a:txBody>
                    <a:bodyPr/>
                    <a:lstStyle/>
                    <a:p>
                      <a:pPr algn="r" fontAlgn="b"/>
                      <a:r>
                        <a:rPr lang="en-US" sz="1000" b="0" i="0" u="none" strike="noStrike">
                          <a:solidFill>
                            <a:srgbClr val="000000"/>
                          </a:solidFill>
                          <a:effectLst/>
                          <a:latin typeface="Calibri"/>
                        </a:rPr>
                        <a:t>2</a:t>
                      </a:r>
                    </a:p>
                  </a:txBody>
                  <a:tcPr marL="10915" marR="10915" marT="10915" marB="0" anchor="b">
                    <a:lnL>
                      <a:noFill/>
                    </a:lnL>
                    <a:lnR>
                      <a:noFill/>
                    </a:lnR>
                    <a:lnT>
                      <a:noFill/>
                    </a:lnT>
                    <a:lnB>
                      <a:noFill/>
                    </a:lnB>
                  </a:tcPr>
                </a:tc>
                <a:tc>
                  <a:txBody>
                    <a:bodyPr/>
                    <a:lstStyle/>
                    <a:p>
                      <a:pPr algn="r" fontAlgn="b"/>
                      <a:r>
                        <a:rPr lang="en-US" sz="1000" b="0" i="0" u="none" strike="noStrike">
                          <a:solidFill>
                            <a:srgbClr val="000000"/>
                          </a:solidFill>
                          <a:effectLst/>
                          <a:latin typeface="Calibri"/>
                        </a:rPr>
                        <a:t>1</a:t>
                      </a:r>
                    </a:p>
                  </a:txBody>
                  <a:tcPr marL="10915" marR="10915" marT="10915" marB="0" anchor="b">
                    <a:lnL>
                      <a:noFill/>
                    </a:lnL>
                    <a:lnR>
                      <a:noFill/>
                    </a:lnR>
                    <a:lnT>
                      <a:noFill/>
                    </a:lnT>
                    <a:lnB>
                      <a:noFill/>
                    </a:lnB>
                  </a:tcPr>
                </a:tc>
                <a:tc>
                  <a:txBody>
                    <a:bodyPr/>
                    <a:lstStyle/>
                    <a:p>
                      <a:pPr algn="r" fontAlgn="b"/>
                      <a:r>
                        <a:rPr lang="en-US" sz="1000" b="0" i="0" u="none" strike="noStrike">
                          <a:solidFill>
                            <a:srgbClr val="000000"/>
                          </a:solidFill>
                          <a:effectLst/>
                          <a:latin typeface="Calibri"/>
                        </a:rPr>
                        <a:t>2</a:t>
                      </a:r>
                    </a:p>
                  </a:txBody>
                  <a:tcPr marL="10915" marR="10915" marT="10915" marB="0" anchor="b">
                    <a:lnL>
                      <a:noFill/>
                    </a:lnL>
                    <a:lnR>
                      <a:noFill/>
                    </a:lnR>
                    <a:lnT>
                      <a:noFill/>
                    </a:lnT>
                    <a:lnB>
                      <a:noFill/>
                    </a:lnB>
                  </a:tcPr>
                </a:tc>
                <a:tc>
                  <a:txBody>
                    <a:bodyPr/>
                    <a:lstStyle/>
                    <a:p>
                      <a:pPr algn="l" fontAlgn="b"/>
                      <a:r>
                        <a:rPr lang="en-US" sz="1000" b="0" i="0" u="none" strike="noStrike">
                          <a:solidFill>
                            <a:srgbClr val="000000"/>
                          </a:solidFill>
                          <a:effectLst/>
                          <a:latin typeface="Calibri"/>
                        </a:rPr>
                        <a:t>Creation and modify </a:t>
                      </a:r>
                    </a:p>
                  </a:txBody>
                  <a:tcPr marL="10915" marR="10915" marT="10915" marB="0" anchor="b">
                    <a:lnL>
                      <a:noFill/>
                    </a:lnL>
                    <a:lnR>
                      <a:noFill/>
                    </a:lnR>
                    <a:lnT>
                      <a:noFill/>
                    </a:lnT>
                    <a:lnB>
                      <a:noFill/>
                    </a:lnB>
                  </a:tcPr>
                </a:tc>
                <a:tc>
                  <a:txBody>
                    <a:bodyPr/>
                    <a:lstStyle/>
                    <a:p>
                      <a:pPr algn="r" fontAlgn="b"/>
                      <a:r>
                        <a:rPr lang="en-US" sz="1000" b="0" i="0" u="none" strike="noStrike">
                          <a:solidFill>
                            <a:srgbClr val="000000"/>
                          </a:solidFill>
                          <a:effectLst/>
                          <a:latin typeface="Calibri"/>
                        </a:rPr>
                        <a:t>1.50</a:t>
                      </a:r>
                    </a:p>
                  </a:txBody>
                  <a:tcPr marL="10915" marR="10915" marT="10915" marB="0" anchor="b">
                    <a:lnL>
                      <a:noFill/>
                    </a:lnL>
                    <a:lnR>
                      <a:noFill/>
                    </a:lnR>
                    <a:lnT>
                      <a:noFill/>
                    </a:lnT>
                    <a:lnB>
                      <a:noFill/>
                    </a:lnB>
                  </a:tcPr>
                </a:tc>
                <a:tc>
                  <a:txBody>
                    <a:bodyPr/>
                    <a:lstStyle/>
                    <a:p>
                      <a:pPr algn="r" fontAlgn="b"/>
                      <a:r>
                        <a:rPr lang="en-US" sz="1000" b="0" i="0" u="none" strike="noStrike">
                          <a:solidFill>
                            <a:srgbClr val="000000"/>
                          </a:solidFill>
                          <a:effectLst/>
                          <a:latin typeface="Calibri"/>
                        </a:rPr>
                        <a:t>2.13</a:t>
                      </a:r>
                    </a:p>
                  </a:txBody>
                  <a:tcPr marL="10915" marR="10915" marT="10915" marB="0" anchor="b">
                    <a:lnL>
                      <a:noFill/>
                    </a:lnL>
                    <a:lnR>
                      <a:noFill/>
                    </a:lnR>
                    <a:lnT>
                      <a:noFill/>
                    </a:lnT>
                    <a:lnB>
                      <a:noFill/>
                    </a:lnB>
                  </a:tcPr>
                </a:tc>
                <a:tc>
                  <a:txBody>
                    <a:bodyPr/>
                    <a:lstStyle/>
                    <a:p>
                      <a:pPr algn="r" fontAlgn="b"/>
                      <a:r>
                        <a:rPr lang="en-US" sz="1000" b="0" i="0" u="none" strike="noStrike">
                          <a:solidFill>
                            <a:srgbClr val="000000"/>
                          </a:solidFill>
                          <a:effectLst/>
                          <a:latin typeface="Calibri"/>
                        </a:rPr>
                        <a:t>2.75</a:t>
                      </a:r>
                    </a:p>
                  </a:txBody>
                  <a:tcPr marL="10915" marR="10915" marT="10915" marB="0" anchor="b">
                    <a:lnL>
                      <a:noFill/>
                    </a:lnL>
                    <a:lnR>
                      <a:noFill/>
                    </a:lnR>
                    <a:lnT>
                      <a:noFill/>
                    </a:lnT>
                    <a:lnB>
                      <a:noFill/>
                    </a:lnB>
                  </a:tcPr>
                </a:tc>
                <a:tc>
                  <a:txBody>
                    <a:bodyPr/>
                    <a:lstStyle/>
                    <a:p>
                      <a:pPr algn="r" fontAlgn="b"/>
                      <a:r>
                        <a:rPr lang="en-US" sz="1000" b="0" i="0" u="none" strike="noStrike">
                          <a:solidFill>
                            <a:srgbClr val="000000"/>
                          </a:solidFill>
                          <a:effectLst/>
                          <a:latin typeface="Calibri"/>
                        </a:rPr>
                        <a:t>25-Aug-14</a:t>
                      </a:r>
                    </a:p>
                  </a:txBody>
                  <a:tcPr marL="10915" marR="10915" marT="10915" marB="0" anchor="b">
                    <a:lnL>
                      <a:noFill/>
                    </a:lnL>
                    <a:lnR>
                      <a:noFill/>
                    </a:lnR>
                    <a:lnT>
                      <a:noFill/>
                    </a:lnT>
                    <a:lnB>
                      <a:noFill/>
                    </a:lnB>
                  </a:tcPr>
                </a:tc>
                <a:tc>
                  <a:txBody>
                    <a:bodyPr/>
                    <a:lstStyle/>
                    <a:p>
                      <a:pPr algn="r" fontAlgn="b"/>
                      <a:r>
                        <a:rPr lang="en-US" sz="1000" b="0" i="0" u="none" strike="noStrike">
                          <a:solidFill>
                            <a:srgbClr val="000000"/>
                          </a:solidFill>
                          <a:effectLst/>
                          <a:latin typeface="Calibri"/>
                        </a:rPr>
                        <a:t>26-Aug-14</a:t>
                      </a:r>
                    </a:p>
                  </a:txBody>
                  <a:tcPr marL="10915" marR="10915" marT="10915" marB="0" anchor="b">
                    <a:lnL>
                      <a:noFill/>
                    </a:lnL>
                    <a:lnR>
                      <a:noFill/>
                    </a:lnR>
                    <a:lnT>
                      <a:noFill/>
                    </a:lnT>
                    <a:lnB>
                      <a:noFill/>
                    </a:lnB>
                  </a:tcPr>
                </a:tc>
                <a:tc>
                  <a:txBody>
                    <a:bodyPr/>
                    <a:lstStyle/>
                    <a:p>
                      <a:pPr algn="r" fontAlgn="b"/>
                      <a:r>
                        <a:rPr lang="en-US" sz="1000" b="0" i="0" u="none" strike="noStrike">
                          <a:solidFill>
                            <a:srgbClr val="000000"/>
                          </a:solidFill>
                          <a:effectLst/>
                          <a:latin typeface="Calibri"/>
                        </a:rPr>
                        <a:t>26-Aug-14</a:t>
                      </a:r>
                    </a:p>
                  </a:txBody>
                  <a:tcPr marL="10915" marR="10915" marT="10915" marB="0" anchor="b">
                    <a:lnL>
                      <a:noFill/>
                    </a:lnL>
                    <a:lnR w="12700" cap="flat" cmpd="sng" algn="ctr">
                      <a:solidFill>
                        <a:srgbClr val="000000"/>
                      </a:solidFill>
                      <a:prstDash val="solid"/>
                      <a:round/>
                      <a:headEnd type="none" w="med" len="med"/>
                      <a:tailEnd type="none" w="med" len="med"/>
                    </a:lnR>
                    <a:lnT>
                      <a:noFill/>
                    </a:lnT>
                    <a:lnB>
                      <a:noFill/>
                    </a:lnB>
                  </a:tcPr>
                </a:tc>
              </a:tr>
              <a:tr h="168085">
                <a:tc>
                  <a:txBody>
                    <a:bodyPr/>
                    <a:lstStyle/>
                    <a:p>
                      <a:pPr algn="l" fontAlgn="t"/>
                      <a:r>
                        <a:rPr lang="en-US" sz="1000" b="0" i="0" u="none" strike="noStrike">
                          <a:solidFill>
                            <a:srgbClr val="000000"/>
                          </a:solidFill>
                          <a:effectLst/>
                          <a:latin typeface="Calibri"/>
                        </a:rPr>
                        <a:t>Epic D</a:t>
                      </a:r>
                    </a:p>
                  </a:txBody>
                  <a:tcPr marL="10915" marR="10915" marT="10915" marB="0">
                    <a:lnL w="12700" cap="flat" cmpd="sng" algn="ctr">
                      <a:solidFill>
                        <a:srgbClr val="000000"/>
                      </a:solidFill>
                      <a:prstDash val="solid"/>
                      <a:round/>
                      <a:headEnd type="none" w="med" len="med"/>
                      <a:tailEnd type="none" w="med" len="med"/>
                    </a:lnL>
                    <a:lnR>
                      <a:noFill/>
                    </a:lnR>
                    <a:lnT>
                      <a:noFill/>
                    </a:lnT>
                    <a:lnB>
                      <a:noFill/>
                    </a:lnB>
                    <a:solidFill>
                      <a:srgbClr val="008000"/>
                    </a:solidFill>
                  </a:tcPr>
                </a:tc>
                <a:tc>
                  <a:txBody>
                    <a:bodyPr/>
                    <a:lstStyle/>
                    <a:p>
                      <a:pPr algn="r" fontAlgn="b"/>
                      <a:r>
                        <a:rPr lang="en-US" sz="1000" b="0" i="0" u="none" strike="noStrike">
                          <a:solidFill>
                            <a:srgbClr val="000000"/>
                          </a:solidFill>
                          <a:effectLst/>
                          <a:latin typeface="Calibri"/>
                        </a:rPr>
                        <a:t>22</a:t>
                      </a:r>
                    </a:p>
                  </a:txBody>
                  <a:tcPr marL="10915" marR="10915" marT="10915" marB="0" anchor="b">
                    <a:lnL>
                      <a:noFill/>
                    </a:lnL>
                    <a:lnR>
                      <a:noFill/>
                    </a:lnR>
                    <a:lnT>
                      <a:noFill/>
                    </a:lnT>
                    <a:lnB>
                      <a:noFill/>
                    </a:lnB>
                    <a:solidFill>
                      <a:srgbClr val="008000"/>
                    </a:solidFill>
                  </a:tcPr>
                </a:tc>
                <a:tc>
                  <a:txBody>
                    <a:bodyPr/>
                    <a:lstStyle/>
                    <a:p>
                      <a:pPr algn="r" fontAlgn="b"/>
                      <a:r>
                        <a:rPr lang="en-US" sz="1000" b="0" i="0" u="none" strike="noStrike">
                          <a:solidFill>
                            <a:srgbClr val="000000"/>
                          </a:solidFill>
                          <a:effectLst/>
                          <a:latin typeface="Calibri"/>
                        </a:rPr>
                        <a:t>22</a:t>
                      </a:r>
                    </a:p>
                  </a:txBody>
                  <a:tcPr marL="10915" marR="10915" marT="10915" marB="0" anchor="b">
                    <a:lnL>
                      <a:noFill/>
                    </a:lnL>
                    <a:lnR>
                      <a:noFill/>
                    </a:lnR>
                    <a:lnT>
                      <a:noFill/>
                    </a:lnT>
                    <a:lnB>
                      <a:noFill/>
                    </a:lnB>
                    <a:solidFill>
                      <a:srgbClr val="008000"/>
                    </a:solidFill>
                  </a:tcPr>
                </a:tc>
                <a:tc>
                  <a:txBody>
                    <a:bodyPr/>
                    <a:lstStyle/>
                    <a:p>
                      <a:pPr algn="r" fontAlgn="b"/>
                      <a:r>
                        <a:rPr lang="en-US" sz="1000" b="0" i="0" u="none" strike="noStrike">
                          <a:solidFill>
                            <a:srgbClr val="000000"/>
                          </a:solidFill>
                          <a:effectLst/>
                          <a:latin typeface="Calibri"/>
                        </a:rPr>
                        <a:t>0</a:t>
                      </a:r>
                    </a:p>
                  </a:txBody>
                  <a:tcPr marL="10915" marR="10915" marT="10915" marB="0" anchor="b">
                    <a:lnL>
                      <a:noFill/>
                    </a:lnL>
                    <a:lnR>
                      <a:noFill/>
                    </a:lnR>
                    <a:lnT>
                      <a:noFill/>
                    </a:lnT>
                    <a:lnB>
                      <a:noFill/>
                    </a:lnB>
                    <a:solidFill>
                      <a:srgbClr val="008000"/>
                    </a:solidFill>
                  </a:tcPr>
                </a:tc>
                <a:tc>
                  <a:txBody>
                    <a:bodyPr/>
                    <a:lstStyle/>
                    <a:p>
                      <a:pPr algn="r" fontAlgn="b"/>
                      <a:r>
                        <a:rPr lang="en-US" sz="1000" b="0" i="0" u="none" strike="noStrike">
                          <a:solidFill>
                            <a:srgbClr val="000000"/>
                          </a:solidFill>
                          <a:effectLst/>
                          <a:latin typeface="Calibri"/>
                        </a:rPr>
                        <a:t>2</a:t>
                      </a:r>
                    </a:p>
                  </a:txBody>
                  <a:tcPr marL="10915" marR="10915" marT="10915" marB="0" anchor="b">
                    <a:lnL>
                      <a:noFill/>
                    </a:lnL>
                    <a:lnR>
                      <a:noFill/>
                    </a:lnR>
                    <a:lnT>
                      <a:noFill/>
                    </a:lnT>
                    <a:lnB>
                      <a:noFill/>
                    </a:lnB>
                    <a:solidFill>
                      <a:srgbClr val="008000"/>
                    </a:solidFill>
                  </a:tcPr>
                </a:tc>
                <a:tc>
                  <a:txBody>
                    <a:bodyPr/>
                    <a:lstStyle/>
                    <a:p>
                      <a:pPr algn="l" fontAlgn="b"/>
                      <a:r>
                        <a:rPr lang="en-US" sz="1000" b="0" i="0" u="none" strike="noStrike">
                          <a:solidFill>
                            <a:srgbClr val="000000"/>
                          </a:solidFill>
                          <a:effectLst/>
                          <a:latin typeface="Calibri"/>
                        </a:rPr>
                        <a:t> </a:t>
                      </a:r>
                    </a:p>
                  </a:txBody>
                  <a:tcPr marL="10915" marR="10915" marT="10915" marB="0" anchor="b">
                    <a:lnL>
                      <a:noFill/>
                    </a:lnL>
                    <a:lnR>
                      <a:noFill/>
                    </a:lnR>
                    <a:lnT>
                      <a:noFill/>
                    </a:lnT>
                    <a:lnB>
                      <a:noFill/>
                    </a:lnB>
                    <a:solidFill>
                      <a:srgbClr val="008000"/>
                    </a:solidFill>
                  </a:tcPr>
                </a:tc>
                <a:tc>
                  <a:txBody>
                    <a:bodyPr/>
                    <a:lstStyle/>
                    <a:p>
                      <a:pPr algn="r" fontAlgn="b"/>
                      <a:r>
                        <a:rPr lang="en-US" sz="1000" b="0" i="0" u="none" strike="noStrike">
                          <a:solidFill>
                            <a:srgbClr val="000000"/>
                          </a:solidFill>
                          <a:effectLst/>
                          <a:latin typeface="Calibri"/>
                        </a:rPr>
                        <a:t>0.00</a:t>
                      </a:r>
                    </a:p>
                  </a:txBody>
                  <a:tcPr marL="10915" marR="10915" marT="10915" marB="0" anchor="b">
                    <a:lnL>
                      <a:noFill/>
                    </a:lnL>
                    <a:lnR>
                      <a:noFill/>
                    </a:lnR>
                    <a:lnT>
                      <a:noFill/>
                    </a:lnT>
                    <a:lnB>
                      <a:noFill/>
                    </a:lnB>
                    <a:solidFill>
                      <a:srgbClr val="008000"/>
                    </a:solidFill>
                  </a:tcPr>
                </a:tc>
                <a:tc>
                  <a:txBody>
                    <a:bodyPr/>
                    <a:lstStyle/>
                    <a:p>
                      <a:pPr algn="r" fontAlgn="b"/>
                      <a:r>
                        <a:rPr lang="en-US" sz="1000" b="0" i="0" u="none" strike="noStrike">
                          <a:solidFill>
                            <a:srgbClr val="000000"/>
                          </a:solidFill>
                          <a:effectLst/>
                          <a:latin typeface="Calibri"/>
                        </a:rPr>
                        <a:t>0.00</a:t>
                      </a:r>
                    </a:p>
                  </a:txBody>
                  <a:tcPr marL="10915" marR="10915" marT="10915" marB="0" anchor="b">
                    <a:lnL>
                      <a:noFill/>
                    </a:lnL>
                    <a:lnR>
                      <a:noFill/>
                    </a:lnR>
                    <a:lnT>
                      <a:noFill/>
                    </a:lnT>
                    <a:lnB>
                      <a:noFill/>
                    </a:lnB>
                    <a:solidFill>
                      <a:srgbClr val="008000"/>
                    </a:solidFill>
                  </a:tcPr>
                </a:tc>
                <a:tc>
                  <a:txBody>
                    <a:bodyPr/>
                    <a:lstStyle/>
                    <a:p>
                      <a:pPr algn="r" fontAlgn="b"/>
                      <a:r>
                        <a:rPr lang="en-US" sz="1000" b="0" i="0" u="none" strike="noStrike">
                          <a:solidFill>
                            <a:srgbClr val="000000"/>
                          </a:solidFill>
                          <a:effectLst/>
                          <a:latin typeface="Calibri"/>
                        </a:rPr>
                        <a:t>0.00</a:t>
                      </a:r>
                    </a:p>
                  </a:txBody>
                  <a:tcPr marL="10915" marR="10915" marT="10915" marB="0" anchor="b">
                    <a:lnL>
                      <a:noFill/>
                    </a:lnL>
                    <a:lnR>
                      <a:noFill/>
                    </a:lnR>
                    <a:lnT>
                      <a:noFill/>
                    </a:lnT>
                    <a:lnB>
                      <a:noFill/>
                    </a:lnB>
                    <a:solidFill>
                      <a:srgbClr val="008000"/>
                    </a:solidFill>
                  </a:tcPr>
                </a:tc>
                <a:tc>
                  <a:txBody>
                    <a:bodyPr/>
                    <a:lstStyle/>
                    <a:p>
                      <a:pPr algn="l" fontAlgn="b"/>
                      <a:r>
                        <a:rPr lang="en-US" sz="1000" b="0" i="0" u="none" strike="noStrike">
                          <a:solidFill>
                            <a:srgbClr val="000000"/>
                          </a:solidFill>
                          <a:effectLst/>
                          <a:latin typeface="Calibri"/>
                        </a:rPr>
                        <a:t>Completed</a:t>
                      </a:r>
                    </a:p>
                  </a:txBody>
                  <a:tcPr marL="10915" marR="10915" marT="10915" marB="0" anchor="b">
                    <a:lnL>
                      <a:noFill/>
                    </a:lnL>
                    <a:lnR>
                      <a:noFill/>
                    </a:lnR>
                    <a:lnT>
                      <a:noFill/>
                    </a:lnT>
                    <a:lnB>
                      <a:noFill/>
                    </a:lnB>
                    <a:solidFill>
                      <a:srgbClr val="008000"/>
                    </a:solidFill>
                  </a:tcPr>
                </a:tc>
                <a:tc>
                  <a:txBody>
                    <a:bodyPr/>
                    <a:lstStyle/>
                    <a:p>
                      <a:pPr algn="l" fontAlgn="b"/>
                      <a:r>
                        <a:rPr lang="en-US" sz="1000" b="0" i="0" u="none" strike="noStrike">
                          <a:solidFill>
                            <a:srgbClr val="000000"/>
                          </a:solidFill>
                          <a:effectLst/>
                          <a:latin typeface="Calibri"/>
                        </a:rPr>
                        <a:t>Completed</a:t>
                      </a:r>
                    </a:p>
                  </a:txBody>
                  <a:tcPr marL="10915" marR="10915" marT="10915" marB="0" anchor="b">
                    <a:lnL>
                      <a:noFill/>
                    </a:lnL>
                    <a:lnR>
                      <a:noFill/>
                    </a:lnR>
                    <a:lnT>
                      <a:noFill/>
                    </a:lnT>
                    <a:lnB>
                      <a:noFill/>
                    </a:lnB>
                    <a:solidFill>
                      <a:srgbClr val="008000"/>
                    </a:solidFill>
                  </a:tcPr>
                </a:tc>
                <a:tc>
                  <a:txBody>
                    <a:bodyPr/>
                    <a:lstStyle/>
                    <a:p>
                      <a:pPr algn="l" fontAlgn="b"/>
                      <a:r>
                        <a:rPr lang="en-US" sz="1000" b="0" i="0" u="none" strike="noStrike">
                          <a:solidFill>
                            <a:srgbClr val="000000"/>
                          </a:solidFill>
                          <a:effectLst/>
                          <a:latin typeface="Calibri"/>
                        </a:rPr>
                        <a:t>Completed</a:t>
                      </a:r>
                    </a:p>
                  </a:txBody>
                  <a:tcPr marL="10915" marR="10915" marT="10915" marB="0" anchor="b">
                    <a:lnL>
                      <a:noFill/>
                    </a:lnL>
                    <a:lnR w="12700" cap="flat" cmpd="sng" algn="ctr">
                      <a:solidFill>
                        <a:srgbClr val="000000"/>
                      </a:solidFill>
                      <a:prstDash val="solid"/>
                      <a:round/>
                      <a:headEnd type="none" w="med" len="med"/>
                      <a:tailEnd type="none" w="med" len="med"/>
                    </a:lnR>
                    <a:lnT>
                      <a:noFill/>
                    </a:lnT>
                    <a:lnB>
                      <a:noFill/>
                    </a:lnB>
                    <a:solidFill>
                      <a:srgbClr val="008000"/>
                    </a:solidFill>
                  </a:tcPr>
                </a:tc>
              </a:tr>
              <a:tr h="168085">
                <a:tc>
                  <a:txBody>
                    <a:bodyPr/>
                    <a:lstStyle/>
                    <a:p>
                      <a:pPr algn="l" fontAlgn="b"/>
                      <a:r>
                        <a:rPr lang="en-US" sz="1000" b="0" i="0" u="none" strike="noStrike">
                          <a:solidFill>
                            <a:srgbClr val="000000"/>
                          </a:solidFill>
                          <a:effectLst/>
                          <a:latin typeface="Calibri"/>
                        </a:rPr>
                        <a:t>Epic E</a:t>
                      </a:r>
                    </a:p>
                  </a:txBody>
                  <a:tcPr marL="10915" marR="10915" marT="10915"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sz="1000" b="0" i="0" u="none" strike="noStrike">
                          <a:solidFill>
                            <a:srgbClr val="000000"/>
                          </a:solidFill>
                          <a:effectLst/>
                          <a:latin typeface="Calibri"/>
                        </a:rPr>
                        <a:t>7</a:t>
                      </a:r>
                    </a:p>
                  </a:txBody>
                  <a:tcPr marL="10915" marR="10915" marT="10915" marB="0" anchor="b">
                    <a:lnL>
                      <a:noFill/>
                    </a:lnL>
                    <a:lnR>
                      <a:noFill/>
                    </a:lnR>
                    <a:lnT>
                      <a:noFill/>
                    </a:lnT>
                    <a:lnB>
                      <a:noFill/>
                    </a:lnB>
                  </a:tcPr>
                </a:tc>
                <a:tc>
                  <a:txBody>
                    <a:bodyPr/>
                    <a:lstStyle/>
                    <a:p>
                      <a:pPr algn="r" fontAlgn="b"/>
                      <a:r>
                        <a:rPr lang="en-US" sz="1000" b="0" i="0" u="none" strike="noStrike">
                          <a:solidFill>
                            <a:srgbClr val="000000"/>
                          </a:solidFill>
                          <a:effectLst/>
                          <a:latin typeface="Calibri"/>
                        </a:rPr>
                        <a:t>4</a:t>
                      </a:r>
                    </a:p>
                  </a:txBody>
                  <a:tcPr marL="10915" marR="10915" marT="10915" marB="0" anchor="b">
                    <a:lnL>
                      <a:noFill/>
                    </a:lnL>
                    <a:lnR>
                      <a:noFill/>
                    </a:lnR>
                    <a:lnT>
                      <a:noFill/>
                    </a:lnT>
                    <a:lnB>
                      <a:noFill/>
                    </a:lnB>
                  </a:tcPr>
                </a:tc>
                <a:tc>
                  <a:txBody>
                    <a:bodyPr/>
                    <a:lstStyle/>
                    <a:p>
                      <a:pPr algn="r" fontAlgn="b"/>
                      <a:r>
                        <a:rPr lang="en-US" sz="1000" b="0" i="0" u="none" strike="noStrike">
                          <a:solidFill>
                            <a:srgbClr val="000000"/>
                          </a:solidFill>
                          <a:effectLst/>
                          <a:latin typeface="Calibri"/>
                        </a:rPr>
                        <a:t>3</a:t>
                      </a:r>
                    </a:p>
                  </a:txBody>
                  <a:tcPr marL="10915" marR="10915" marT="10915" marB="0" anchor="b">
                    <a:lnL>
                      <a:noFill/>
                    </a:lnL>
                    <a:lnR>
                      <a:noFill/>
                    </a:lnR>
                    <a:lnT>
                      <a:noFill/>
                    </a:lnT>
                    <a:lnB>
                      <a:noFill/>
                    </a:lnB>
                  </a:tcPr>
                </a:tc>
                <a:tc>
                  <a:txBody>
                    <a:bodyPr/>
                    <a:lstStyle/>
                    <a:p>
                      <a:pPr algn="r" fontAlgn="b"/>
                      <a:r>
                        <a:rPr lang="en-US" sz="1000" b="0" i="0" u="none" strike="noStrike">
                          <a:solidFill>
                            <a:srgbClr val="000000"/>
                          </a:solidFill>
                          <a:effectLst/>
                          <a:latin typeface="Calibri"/>
                        </a:rPr>
                        <a:t>1</a:t>
                      </a:r>
                    </a:p>
                  </a:txBody>
                  <a:tcPr marL="10915" marR="10915" marT="1091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a:noFill/>
                    </a:lnB>
                  </a:tcPr>
                </a:tc>
                <a:tc>
                  <a:txBody>
                    <a:bodyPr/>
                    <a:lstStyle/>
                    <a:p>
                      <a:pPr algn="r" fontAlgn="b"/>
                      <a:r>
                        <a:rPr lang="en-US" sz="1000" b="0" i="0" u="none" strike="noStrike">
                          <a:solidFill>
                            <a:srgbClr val="000000"/>
                          </a:solidFill>
                          <a:effectLst/>
                          <a:latin typeface="Calibri"/>
                        </a:rPr>
                        <a:t>9.00</a:t>
                      </a:r>
                    </a:p>
                  </a:txBody>
                  <a:tcPr marL="10915" marR="10915" marT="10915" marB="0" anchor="b">
                    <a:lnL>
                      <a:noFill/>
                    </a:lnL>
                    <a:lnR>
                      <a:noFill/>
                    </a:lnR>
                    <a:lnT>
                      <a:noFill/>
                    </a:lnT>
                    <a:lnB>
                      <a:noFill/>
                    </a:lnB>
                  </a:tcPr>
                </a:tc>
                <a:tc>
                  <a:txBody>
                    <a:bodyPr/>
                    <a:lstStyle/>
                    <a:p>
                      <a:pPr algn="r" fontAlgn="b"/>
                      <a:r>
                        <a:rPr lang="en-US" sz="1000" b="0" i="0" u="none" strike="noStrike">
                          <a:solidFill>
                            <a:srgbClr val="000000"/>
                          </a:solidFill>
                          <a:effectLst/>
                          <a:latin typeface="Calibri"/>
                        </a:rPr>
                        <a:t>12.75</a:t>
                      </a:r>
                    </a:p>
                  </a:txBody>
                  <a:tcPr marL="10915" marR="10915" marT="10915" marB="0" anchor="b">
                    <a:lnL>
                      <a:noFill/>
                    </a:lnL>
                    <a:lnR>
                      <a:noFill/>
                    </a:lnR>
                    <a:lnT>
                      <a:noFill/>
                    </a:lnT>
                    <a:lnB>
                      <a:noFill/>
                    </a:lnB>
                  </a:tcPr>
                </a:tc>
                <a:tc>
                  <a:txBody>
                    <a:bodyPr/>
                    <a:lstStyle/>
                    <a:p>
                      <a:pPr algn="r" fontAlgn="b"/>
                      <a:r>
                        <a:rPr lang="en-US" sz="1000" b="0" i="0" u="none" strike="noStrike">
                          <a:solidFill>
                            <a:srgbClr val="000000"/>
                          </a:solidFill>
                          <a:effectLst/>
                          <a:latin typeface="Calibri"/>
                        </a:rPr>
                        <a:t>16.50</a:t>
                      </a:r>
                    </a:p>
                  </a:txBody>
                  <a:tcPr marL="10915" marR="10915" marT="10915" marB="0" anchor="b">
                    <a:lnL>
                      <a:noFill/>
                    </a:lnL>
                    <a:lnR>
                      <a:noFill/>
                    </a:lnR>
                    <a:lnT>
                      <a:noFill/>
                    </a:lnT>
                    <a:lnB>
                      <a:noFill/>
                    </a:lnB>
                  </a:tcPr>
                </a:tc>
                <a:tc>
                  <a:txBody>
                    <a:bodyPr/>
                    <a:lstStyle/>
                    <a:p>
                      <a:pPr algn="r" fontAlgn="b"/>
                      <a:r>
                        <a:rPr lang="en-US" sz="1000" b="0" i="0" u="none" strike="noStrike">
                          <a:solidFill>
                            <a:srgbClr val="000000"/>
                          </a:solidFill>
                          <a:effectLst/>
                          <a:latin typeface="Calibri"/>
                        </a:rPr>
                        <a:t>5-Sep-14</a:t>
                      </a:r>
                    </a:p>
                  </a:txBody>
                  <a:tcPr marL="10915" marR="10915" marT="10915" marB="0" anchor="b">
                    <a:lnL>
                      <a:noFill/>
                    </a:lnL>
                    <a:lnR>
                      <a:noFill/>
                    </a:lnR>
                    <a:lnT>
                      <a:noFill/>
                    </a:lnT>
                    <a:lnB>
                      <a:noFill/>
                    </a:lnB>
                  </a:tcPr>
                </a:tc>
                <a:tc>
                  <a:txBody>
                    <a:bodyPr/>
                    <a:lstStyle/>
                    <a:p>
                      <a:pPr algn="r" fontAlgn="b"/>
                      <a:r>
                        <a:rPr lang="en-US" sz="1000" b="0" i="0" u="none" strike="noStrike">
                          <a:solidFill>
                            <a:srgbClr val="000000"/>
                          </a:solidFill>
                          <a:effectLst/>
                          <a:latin typeface="Calibri"/>
                        </a:rPr>
                        <a:t>10-Sep-14</a:t>
                      </a:r>
                    </a:p>
                  </a:txBody>
                  <a:tcPr marL="10915" marR="10915" marT="10915" marB="0" anchor="b">
                    <a:lnL>
                      <a:noFill/>
                    </a:lnL>
                    <a:lnR>
                      <a:noFill/>
                    </a:lnR>
                    <a:lnT>
                      <a:noFill/>
                    </a:lnT>
                    <a:lnB>
                      <a:noFill/>
                    </a:lnB>
                  </a:tcPr>
                </a:tc>
                <a:tc>
                  <a:txBody>
                    <a:bodyPr/>
                    <a:lstStyle/>
                    <a:p>
                      <a:pPr algn="r" fontAlgn="b"/>
                      <a:r>
                        <a:rPr lang="en-US" sz="1000" b="0" i="0" u="none" strike="noStrike">
                          <a:solidFill>
                            <a:srgbClr val="000000"/>
                          </a:solidFill>
                          <a:effectLst/>
                          <a:latin typeface="Calibri"/>
                        </a:rPr>
                        <a:t>16-Sep-14</a:t>
                      </a:r>
                    </a:p>
                  </a:txBody>
                  <a:tcPr marL="10915" marR="10915" marT="10915" marB="0" anchor="b">
                    <a:lnL>
                      <a:noFill/>
                    </a:lnL>
                    <a:lnR w="12700" cap="flat" cmpd="sng" algn="ctr">
                      <a:solidFill>
                        <a:srgbClr val="000000"/>
                      </a:solidFill>
                      <a:prstDash val="solid"/>
                      <a:round/>
                      <a:headEnd type="none" w="med" len="med"/>
                      <a:tailEnd type="none" w="med" len="med"/>
                    </a:lnR>
                    <a:lnT>
                      <a:noFill/>
                    </a:lnT>
                    <a:lnB>
                      <a:noFill/>
                    </a:lnB>
                  </a:tcPr>
                </a:tc>
              </a:tr>
              <a:tr h="168085">
                <a:tc>
                  <a:txBody>
                    <a:bodyPr/>
                    <a:lstStyle/>
                    <a:p>
                      <a:pPr algn="l" fontAlgn="b"/>
                      <a:r>
                        <a:rPr lang="en-US" sz="1000" b="0" i="0" u="none" strike="noStrike">
                          <a:solidFill>
                            <a:srgbClr val="000000"/>
                          </a:solidFill>
                          <a:effectLst/>
                          <a:latin typeface="Calibri"/>
                        </a:rPr>
                        <a:t>Epic F</a:t>
                      </a:r>
                    </a:p>
                  </a:txBody>
                  <a:tcPr marL="10915" marR="10915" marT="10915"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sz="1000" b="0" i="0" u="none" strike="noStrike">
                          <a:solidFill>
                            <a:srgbClr val="000000"/>
                          </a:solidFill>
                          <a:effectLst/>
                          <a:latin typeface="Calibri"/>
                        </a:rPr>
                        <a:t>2</a:t>
                      </a:r>
                    </a:p>
                  </a:txBody>
                  <a:tcPr marL="10915" marR="10915" marT="10915" marB="0" anchor="b">
                    <a:lnL>
                      <a:noFill/>
                    </a:lnL>
                    <a:lnR>
                      <a:noFill/>
                    </a:lnR>
                    <a:lnT>
                      <a:noFill/>
                    </a:lnT>
                    <a:lnB>
                      <a:noFill/>
                    </a:lnB>
                  </a:tcPr>
                </a:tc>
                <a:tc>
                  <a:txBody>
                    <a:bodyPr/>
                    <a:lstStyle/>
                    <a:p>
                      <a:pPr algn="r" fontAlgn="b"/>
                      <a:r>
                        <a:rPr lang="en-US" sz="1000" b="0" i="0" u="none" strike="noStrike">
                          <a:solidFill>
                            <a:srgbClr val="000000"/>
                          </a:solidFill>
                          <a:effectLst/>
                          <a:latin typeface="Calibri"/>
                        </a:rPr>
                        <a:t>1</a:t>
                      </a:r>
                    </a:p>
                  </a:txBody>
                  <a:tcPr marL="10915" marR="10915" marT="10915" marB="0" anchor="b">
                    <a:lnL>
                      <a:noFill/>
                    </a:lnL>
                    <a:lnR>
                      <a:noFill/>
                    </a:lnR>
                    <a:lnT>
                      <a:noFill/>
                    </a:lnT>
                    <a:lnB>
                      <a:noFill/>
                    </a:lnB>
                  </a:tcPr>
                </a:tc>
                <a:tc>
                  <a:txBody>
                    <a:bodyPr/>
                    <a:lstStyle/>
                    <a:p>
                      <a:pPr algn="r" fontAlgn="b"/>
                      <a:r>
                        <a:rPr lang="en-US" sz="1000" b="0" i="0" u="none" strike="noStrike">
                          <a:solidFill>
                            <a:srgbClr val="000000"/>
                          </a:solidFill>
                          <a:effectLst/>
                          <a:latin typeface="Calibri"/>
                        </a:rPr>
                        <a:t>1</a:t>
                      </a:r>
                    </a:p>
                  </a:txBody>
                  <a:tcPr marL="10915" marR="10915" marT="10915" marB="0" anchor="b">
                    <a:lnL>
                      <a:noFill/>
                    </a:lnL>
                    <a:lnR>
                      <a:noFill/>
                    </a:lnR>
                    <a:lnT>
                      <a:noFill/>
                    </a:lnT>
                    <a:lnB>
                      <a:noFill/>
                    </a:lnB>
                  </a:tcPr>
                </a:tc>
                <a:tc>
                  <a:txBody>
                    <a:bodyPr/>
                    <a:lstStyle/>
                    <a:p>
                      <a:pPr algn="r" fontAlgn="b"/>
                      <a:r>
                        <a:rPr lang="en-US" sz="1000" b="0" i="0" u="none" strike="noStrike">
                          <a:solidFill>
                            <a:srgbClr val="000000"/>
                          </a:solidFill>
                          <a:effectLst/>
                          <a:latin typeface="Calibri"/>
                        </a:rPr>
                        <a:t>1</a:t>
                      </a:r>
                    </a:p>
                  </a:txBody>
                  <a:tcPr marL="10915" marR="10915" marT="10915" marB="0" anchor="b">
                    <a:lnL>
                      <a:noFill/>
                    </a:lnL>
                    <a:lnR>
                      <a:noFill/>
                    </a:lnR>
                    <a:lnT>
                      <a:noFill/>
                    </a:lnT>
                    <a:lnB>
                      <a:noFill/>
                    </a:lnB>
                  </a:tcPr>
                </a:tc>
                <a:tc>
                  <a:txBody>
                    <a:bodyPr/>
                    <a:lstStyle/>
                    <a:p>
                      <a:pPr algn="l" fontAlgn="b"/>
                      <a:r>
                        <a:rPr lang="en-US" sz="1000" b="0" i="0" u="none" strike="noStrike">
                          <a:solidFill>
                            <a:srgbClr val="000000"/>
                          </a:solidFill>
                          <a:effectLst/>
                          <a:latin typeface="Calibri"/>
                        </a:rPr>
                        <a:t>Modify enhancements</a:t>
                      </a:r>
                    </a:p>
                  </a:txBody>
                  <a:tcPr marL="10915" marR="10915" marT="10915" marB="0" anchor="b">
                    <a:lnL>
                      <a:noFill/>
                    </a:lnL>
                    <a:lnR>
                      <a:noFill/>
                    </a:lnR>
                    <a:lnT>
                      <a:noFill/>
                    </a:lnT>
                    <a:lnB>
                      <a:noFill/>
                    </a:lnB>
                  </a:tcPr>
                </a:tc>
                <a:tc>
                  <a:txBody>
                    <a:bodyPr/>
                    <a:lstStyle/>
                    <a:p>
                      <a:pPr algn="r" fontAlgn="b"/>
                      <a:r>
                        <a:rPr lang="en-US" sz="1000" b="0" i="0" u="none" strike="noStrike">
                          <a:solidFill>
                            <a:srgbClr val="000000"/>
                          </a:solidFill>
                          <a:effectLst/>
                          <a:latin typeface="Calibri"/>
                        </a:rPr>
                        <a:t>3.00</a:t>
                      </a:r>
                    </a:p>
                  </a:txBody>
                  <a:tcPr marL="10915" marR="10915" marT="10915" marB="0" anchor="b">
                    <a:lnL>
                      <a:noFill/>
                    </a:lnL>
                    <a:lnR>
                      <a:noFill/>
                    </a:lnR>
                    <a:lnT>
                      <a:noFill/>
                    </a:lnT>
                    <a:lnB>
                      <a:noFill/>
                    </a:lnB>
                  </a:tcPr>
                </a:tc>
                <a:tc>
                  <a:txBody>
                    <a:bodyPr/>
                    <a:lstStyle/>
                    <a:p>
                      <a:pPr algn="r" fontAlgn="b"/>
                      <a:r>
                        <a:rPr lang="en-US" sz="1000" b="0" i="0" u="none" strike="noStrike">
                          <a:solidFill>
                            <a:srgbClr val="000000"/>
                          </a:solidFill>
                          <a:effectLst/>
                          <a:latin typeface="Calibri"/>
                        </a:rPr>
                        <a:t>4.25</a:t>
                      </a:r>
                    </a:p>
                  </a:txBody>
                  <a:tcPr marL="10915" marR="10915" marT="10915" marB="0" anchor="b">
                    <a:lnL>
                      <a:noFill/>
                    </a:lnL>
                    <a:lnR>
                      <a:noFill/>
                    </a:lnR>
                    <a:lnT>
                      <a:noFill/>
                    </a:lnT>
                    <a:lnB>
                      <a:noFill/>
                    </a:lnB>
                  </a:tcPr>
                </a:tc>
                <a:tc>
                  <a:txBody>
                    <a:bodyPr/>
                    <a:lstStyle/>
                    <a:p>
                      <a:pPr algn="r" fontAlgn="b"/>
                      <a:r>
                        <a:rPr lang="en-US" sz="1000" b="0" i="0" u="none" strike="noStrike">
                          <a:solidFill>
                            <a:srgbClr val="000000"/>
                          </a:solidFill>
                          <a:effectLst/>
                          <a:latin typeface="Calibri"/>
                        </a:rPr>
                        <a:t>5.50</a:t>
                      </a:r>
                    </a:p>
                  </a:txBody>
                  <a:tcPr marL="10915" marR="10915" marT="10915" marB="0" anchor="b">
                    <a:lnL>
                      <a:noFill/>
                    </a:lnL>
                    <a:lnR>
                      <a:noFill/>
                    </a:lnR>
                    <a:lnT>
                      <a:noFill/>
                    </a:lnT>
                    <a:lnB>
                      <a:noFill/>
                    </a:lnB>
                  </a:tcPr>
                </a:tc>
                <a:tc>
                  <a:txBody>
                    <a:bodyPr/>
                    <a:lstStyle/>
                    <a:p>
                      <a:pPr algn="r" fontAlgn="b"/>
                      <a:r>
                        <a:rPr lang="en-US" sz="1000" b="0" i="0" u="none" strike="noStrike">
                          <a:solidFill>
                            <a:srgbClr val="000000"/>
                          </a:solidFill>
                          <a:effectLst/>
                          <a:latin typeface="Calibri"/>
                        </a:rPr>
                        <a:t>27-Aug-14</a:t>
                      </a:r>
                    </a:p>
                  </a:txBody>
                  <a:tcPr marL="10915" marR="10915" marT="10915" marB="0" anchor="b">
                    <a:lnL>
                      <a:noFill/>
                    </a:lnL>
                    <a:lnR>
                      <a:noFill/>
                    </a:lnR>
                    <a:lnT>
                      <a:noFill/>
                    </a:lnT>
                    <a:lnB>
                      <a:noFill/>
                    </a:lnB>
                  </a:tcPr>
                </a:tc>
                <a:tc>
                  <a:txBody>
                    <a:bodyPr/>
                    <a:lstStyle/>
                    <a:p>
                      <a:pPr algn="r" fontAlgn="b"/>
                      <a:r>
                        <a:rPr lang="en-US" sz="1000" b="0" i="0" u="none" strike="noStrike">
                          <a:solidFill>
                            <a:srgbClr val="000000"/>
                          </a:solidFill>
                          <a:effectLst/>
                          <a:latin typeface="Calibri"/>
                        </a:rPr>
                        <a:t>28-Aug-14</a:t>
                      </a:r>
                    </a:p>
                  </a:txBody>
                  <a:tcPr marL="10915" marR="10915" marT="10915" marB="0" anchor="b">
                    <a:lnL>
                      <a:noFill/>
                    </a:lnL>
                    <a:lnR>
                      <a:noFill/>
                    </a:lnR>
                    <a:lnT>
                      <a:noFill/>
                    </a:lnT>
                    <a:lnB>
                      <a:noFill/>
                    </a:lnB>
                  </a:tcPr>
                </a:tc>
                <a:tc>
                  <a:txBody>
                    <a:bodyPr/>
                    <a:lstStyle/>
                    <a:p>
                      <a:pPr algn="r" fontAlgn="b"/>
                      <a:r>
                        <a:rPr lang="en-US" sz="1000" b="0" i="0" u="none" strike="noStrike">
                          <a:solidFill>
                            <a:srgbClr val="000000"/>
                          </a:solidFill>
                          <a:effectLst/>
                          <a:latin typeface="Calibri"/>
                        </a:rPr>
                        <a:t>29-Aug-14</a:t>
                      </a:r>
                    </a:p>
                  </a:txBody>
                  <a:tcPr marL="10915" marR="10915" marT="10915" marB="0" anchor="b">
                    <a:lnL>
                      <a:noFill/>
                    </a:lnL>
                    <a:lnR w="12700" cap="flat" cmpd="sng" algn="ctr">
                      <a:solidFill>
                        <a:srgbClr val="000000"/>
                      </a:solidFill>
                      <a:prstDash val="solid"/>
                      <a:round/>
                      <a:headEnd type="none" w="med" len="med"/>
                      <a:tailEnd type="none" w="med" len="med"/>
                    </a:lnR>
                    <a:lnT>
                      <a:noFill/>
                    </a:lnT>
                    <a:lnB>
                      <a:noFill/>
                    </a:lnB>
                  </a:tcPr>
                </a:tc>
              </a:tr>
              <a:tr h="168085">
                <a:tc>
                  <a:txBody>
                    <a:bodyPr/>
                    <a:lstStyle/>
                    <a:p>
                      <a:pPr algn="l" fontAlgn="b"/>
                      <a:r>
                        <a:rPr lang="en-US" sz="1000" b="0" i="0" u="none" strike="noStrike">
                          <a:solidFill>
                            <a:srgbClr val="000000"/>
                          </a:solidFill>
                          <a:effectLst/>
                          <a:latin typeface="Calibri"/>
                        </a:rPr>
                        <a:t> </a:t>
                      </a:r>
                    </a:p>
                  </a:txBody>
                  <a:tcPr marL="10915" marR="10915" marT="10915"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a:noFill/>
                    </a:lnB>
                  </a:tcPr>
                </a:tc>
                <a:tc>
                  <a:txBody>
                    <a:bodyPr/>
                    <a:lstStyle/>
                    <a:p>
                      <a:pPr algn="l" fontAlgn="b"/>
                      <a:r>
                        <a:rPr lang="en-US" sz="1000" b="0" i="0" u="none" strike="noStrike">
                          <a:solidFill>
                            <a:srgbClr val="000000"/>
                          </a:solidFill>
                          <a:effectLst/>
                          <a:latin typeface="Calibri"/>
                        </a:rPr>
                        <a:t> </a:t>
                      </a:r>
                    </a:p>
                  </a:txBody>
                  <a:tcPr marL="10915" marR="10915" marT="10915" marB="0" anchor="b">
                    <a:lnL>
                      <a:noFill/>
                    </a:lnL>
                    <a:lnR w="12700" cap="flat" cmpd="sng" algn="ctr">
                      <a:solidFill>
                        <a:srgbClr val="000000"/>
                      </a:solidFill>
                      <a:prstDash val="solid"/>
                      <a:round/>
                      <a:headEnd type="none" w="med" len="med"/>
                      <a:tailEnd type="none" w="med" len="med"/>
                    </a:lnR>
                    <a:lnT>
                      <a:noFill/>
                    </a:lnT>
                    <a:lnB>
                      <a:noFill/>
                    </a:lnB>
                  </a:tcPr>
                </a:tc>
              </a:tr>
              <a:tr h="168085">
                <a:tc>
                  <a:txBody>
                    <a:bodyPr/>
                    <a:lstStyle/>
                    <a:p>
                      <a:pPr algn="l" fontAlgn="b"/>
                      <a:r>
                        <a:rPr lang="en-US" sz="1000" b="0" i="0" u="none" strike="noStrike">
                          <a:solidFill>
                            <a:srgbClr val="000000"/>
                          </a:solidFill>
                          <a:effectLst/>
                          <a:latin typeface="Calibri"/>
                        </a:rPr>
                        <a:t> </a:t>
                      </a:r>
                    </a:p>
                  </a:txBody>
                  <a:tcPr marL="10915" marR="10915" marT="10915"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a:noFill/>
                    </a:lnB>
                  </a:tcPr>
                </a:tc>
                <a:tc>
                  <a:txBody>
                    <a:bodyPr/>
                    <a:lstStyle/>
                    <a:p>
                      <a:pPr algn="l" fontAlgn="b"/>
                      <a:r>
                        <a:rPr lang="en-US" sz="1000" b="0" i="0" u="none" strike="noStrike">
                          <a:solidFill>
                            <a:srgbClr val="000000"/>
                          </a:solidFill>
                          <a:effectLst/>
                          <a:latin typeface="Calibri"/>
                        </a:rPr>
                        <a:t>Critical Path</a:t>
                      </a:r>
                    </a:p>
                  </a:txBody>
                  <a:tcPr marL="10915" marR="10915" marT="10915" marB="0" anchor="b">
                    <a:lnL>
                      <a:noFill/>
                    </a:lnL>
                    <a:lnR>
                      <a:noFill/>
                    </a:lnR>
                    <a:lnT>
                      <a:noFill/>
                    </a:lnT>
                    <a:lnB>
                      <a:noFill/>
                    </a:lnB>
                  </a:tcPr>
                </a:tc>
                <a:tc>
                  <a:txBody>
                    <a:bodyPr/>
                    <a:lstStyle/>
                    <a:p>
                      <a:pPr algn="r" fontAlgn="b"/>
                      <a:r>
                        <a:rPr lang="en-US" sz="1000" b="0" i="0" u="none" strike="noStrike">
                          <a:solidFill>
                            <a:srgbClr val="000000"/>
                          </a:solidFill>
                          <a:effectLst/>
                          <a:latin typeface="Calibri"/>
                        </a:rPr>
                        <a:t>26-Aug-14</a:t>
                      </a:r>
                    </a:p>
                  </a:txBody>
                  <a:tcPr marL="10915" marR="10915" marT="10915" marB="0" anchor="b">
                    <a:lnL>
                      <a:noFill/>
                    </a:lnL>
                    <a:lnR>
                      <a:noFill/>
                    </a:lnR>
                    <a:lnT>
                      <a:noFill/>
                    </a:lnT>
                    <a:lnB>
                      <a:noFill/>
                    </a:lnB>
                  </a:tcPr>
                </a:tc>
                <a:tc>
                  <a:txBody>
                    <a:bodyPr/>
                    <a:lstStyle/>
                    <a:p>
                      <a:pPr algn="r" fontAlgn="b"/>
                      <a:r>
                        <a:rPr lang="en-US" sz="1000" b="0" i="0" u="none" strike="noStrike">
                          <a:solidFill>
                            <a:srgbClr val="000000"/>
                          </a:solidFill>
                          <a:effectLst/>
                          <a:latin typeface="Calibri"/>
                        </a:rPr>
                        <a:t>27-Aug-14</a:t>
                      </a:r>
                    </a:p>
                  </a:txBody>
                  <a:tcPr marL="10915" marR="10915" marT="10915" marB="0" anchor="b">
                    <a:lnL>
                      <a:noFill/>
                    </a:lnL>
                    <a:lnR>
                      <a:noFill/>
                    </a:lnR>
                    <a:lnT>
                      <a:noFill/>
                    </a:lnT>
                    <a:lnB>
                      <a:noFill/>
                    </a:lnB>
                  </a:tcPr>
                </a:tc>
                <a:tc>
                  <a:txBody>
                    <a:bodyPr/>
                    <a:lstStyle/>
                    <a:p>
                      <a:pPr algn="r" fontAlgn="b"/>
                      <a:r>
                        <a:rPr lang="en-US" sz="1000" b="0" i="0" u="none" strike="noStrike">
                          <a:solidFill>
                            <a:srgbClr val="000000"/>
                          </a:solidFill>
                          <a:effectLst/>
                          <a:latin typeface="Calibri"/>
                        </a:rPr>
                        <a:t>28-Aug-14</a:t>
                      </a:r>
                    </a:p>
                  </a:txBody>
                  <a:tcPr marL="10915" marR="10915" marT="10915" marB="0" anchor="b">
                    <a:lnL>
                      <a:noFill/>
                    </a:lnL>
                    <a:lnR w="12700" cap="flat" cmpd="sng" algn="ctr">
                      <a:solidFill>
                        <a:srgbClr val="000000"/>
                      </a:solidFill>
                      <a:prstDash val="solid"/>
                      <a:round/>
                      <a:headEnd type="none" w="med" len="med"/>
                      <a:tailEnd type="none" w="med" len="med"/>
                    </a:lnR>
                    <a:lnT>
                      <a:noFill/>
                    </a:lnT>
                    <a:lnB>
                      <a:noFill/>
                    </a:lnB>
                  </a:tcPr>
                </a:tc>
              </a:tr>
              <a:tr h="168085">
                <a:tc>
                  <a:txBody>
                    <a:bodyPr/>
                    <a:lstStyle/>
                    <a:p>
                      <a:pPr algn="l" fontAlgn="b"/>
                      <a:r>
                        <a:rPr lang="en-US" sz="1000" b="0" i="0" u="none" strike="noStrike">
                          <a:solidFill>
                            <a:srgbClr val="000000"/>
                          </a:solidFill>
                          <a:effectLst/>
                          <a:latin typeface="Calibri"/>
                        </a:rPr>
                        <a:t> </a:t>
                      </a:r>
                    </a:p>
                  </a:txBody>
                  <a:tcPr marL="10915" marR="10915" marT="10915"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a:noFill/>
                    </a:lnB>
                  </a:tcPr>
                </a:tc>
                <a:tc>
                  <a:txBody>
                    <a:bodyPr/>
                    <a:lstStyle/>
                    <a:p>
                      <a:pPr algn="l" fontAlgn="b"/>
                      <a:r>
                        <a:rPr lang="en-US" sz="1000" b="0" i="0" u="none" strike="noStrike">
                          <a:solidFill>
                            <a:srgbClr val="000000"/>
                          </a:solidFill>
                          <a:effectLst/>
                          <a:latin typeface="Calibri"/>
                        </a:rPr>
                        <a:t> </a:t>
                      </a:r>
                    </a:p>
                  </a:txBody>
                  <a:tcPr marL="10915" marR="10915" marT="10915" marB="0" anchor="b">
                    <a:lnL>
                      <a:noFill/>
                    </a:lnL>
                    <a:lnR w="12700" cap="flat" cmpd="sng" algn="ctr">
                      <a:solidFill>
                        <a:srgbClr val="000000"/>
                      </a:solidFill>
                      <a:prstDash val="solid"/>
                      <a:round/>
                      <a:headEnd type="none" w="med" len="med"/>
                      <a:tailEnd type="none" w="med" len="med"/>
                    </a:lnR>
                    <a:lnT>
                      <a:noFill/>
                    </a:lnT>
                    <a:lnB>
                      <a:noFill/>
                    </a:lnB>
                  </a:tcPr>
                </a:tc>
              </a:tr>
              <a:tr h="325255">
                <a:tc>
                  <a:txBody>
                    <a:bodyPr/>
                    <a:lstStyle/>
                    <a:p>
                      <a:pPr algn="l" fontAlgn="b"/>
                      <a:r>
                        <a:rPr lang="en-US" sz="1000" b="0" i="0" u="none" strike="noStrike">
                          <a:solidFill>
                            <a:srgbClr val="000000"/>
                          </a:solidFill>
                          <a:effectLst/>
                          <a:latin typeface="Calibri"/>
                        </a:rPr>
                        <a:t> </a:t>
                      </a:r>
                    </a:p>
                  </a:txBody>
                  <a:tcPr marL="10915" marR="10915" marT="10915"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a:noFill/>
                    </a:lnB>
                  </a:tcPr>
                </a:tc>
                <a:tc>
                  <a:txBody>
                    <a:bodyPr/>
                    <a:lstStyle/>
                    <a:p>
                      <a:pPr algn="r" fontAlgn="b"/>
                      <a:r>
                        <a:rPr lang="en-US" sz="1000" b="0" i="0" u="none" strike="noStrike">
                          <a:solidFill>
                            <a:srgbClr val="000000"/>
                          </a:solidFill>
                          <a:effectLst/>
                          <a:latin typeface="Calibri"/>
                        </a:rPr>
                        <a:t>Desired Availability</a:t>
                      </a:r>
                    </a:p>
                  </a:txBody>
                  <a:tcPr marL="10915" marR="10915" marT="10915" marB="0" anchor="b">
                    <a:lnL>
                      <a:noFill/>
                    </a:lnL>
                    <a:lnR>
                      <a:noFill/>
                    </a:lnR>
                    <a:lnT>
                      <a:noFill/>
                    </a:lnT>
                    <a:lnB>
                      <a:noFill/>
                    </a:lnB>
                  </a:tcPr>
                </a:tc>
                <a:tc>
                  <a:txBody>
                    <a:bodyPr/>
                    <a:lstStyle/>
                    <a:p>
                      <a:pPr algn="r" fontAlgn="b"/>
                      <a:r>
                        <a:rPr lang="en-US" sz="1000" b="0" i="0" u="none" strike="noStrike">
                          <a:solidFill>
                            <a:srgbClr val="000000"/>
                          </a:solidFill>
                          <a:effectLst/>
                          <a:latin typeface="Calibri"/>
                        </a:rPr>
                        <a:t>8-Sep-14</a:t>
                      </a:r>
                    </a:p>
                  </a:txBody>
                  <a:tcPr marL="10915" marR="10915" marT="1091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a:noFill/>
                    </a:lnB>
                  </a:tcPr>
                </a:tc>
                <a:tc>
                  <a:txBody>
                    <a:bodyPr/>
                    <a:lstStyle/>
                    <a:p>
                      <a:pPr algn="l" fontAlgn="b"/>
                      <a:r>
                        <a:rPr lang="en-US" sz="1000" b="0" i="0" u="none" strike="noStrike">
                          <a:solidFill>
                            <a:srgbClr val="000000"/>
                          </a:solidFill>
                          <a:effectLst/>
                          <a:latin typeface="Calibri"/>
                        </a:rPr>
                        <a:t> </a:t>
                      </a:r>
                    </a:p>
                  </a:txBody>
                  <a:tcPr marL="10915" marR="10915" marT="10915" marB="0" anchor="b">
                    <a:lnL>
                      <a:noFill/>
                    </a:lnL>
                    <a:lnR w="12700" cap="flat" cmpd="sng" algn="ctr">
                      <a:solidFill>
                        <a:srgbClr val="000000"/>
                      </a:solidFill>
                      <a:prstDash val="solid"/>
                      <a:round/>
                      <a:headEnd type="none" w="med" len="med"/>
                      <a:tailEnd type="none" w="med" len="med"/>
                    </a:lnR>
                    <a:lnT>
                      <a:noFill/>
                    </a:lnT>
                    <a:lnB>
                      <a:noFill/>
                    </a:lnB>
                  </a:tcPr>
                </a:tc>
              </a:tr>
              <a:tr h="168085">
                <a:tc>
                  <a:txBody>
                    <a:bodyPr/>
                    <a:lstStyle/>
                    <a:p>
                      <a:pPr algn="l" fontAlgn="b"/>
                      <a:r>
                        <a:rPr lang="en-US" sz="1000" b="0" i="0" u="none" strike="noStrike">
                          <a:solidFill>
                            <a:srgbClr val="000000"/>
                          </a:solidFill>
                          <a:effectLst/>
                          <a:latin typeface="Calibri"/>
                        </a:rPr>
                        <a:t> </a:t>
                      </a:r>
                    </a:p>
                  </a:txBody>
                  <a:tcPr marL="10915" marR="10915" marT="10915"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a:noFill/>
                    </a:lnB>
                  </a:tcPr>
                </a:tc>
                <a:tc>
                  <a:txBody>
                    <a:bodyPr/>
                    <a:lstStyle/>
                    <a:p>
                      <a:pPr algn="l" fontAlgn="b"/>
                      <a:r>
                        <a:rPr lang="en-US" sz="1000" b="0" i="0" u="none" strike="noStrike">
                          <a:solidFill>
                            <a:srgbClr val="000000"/>
                          </a:solidFill>
                          <a:effectLst/>
                          <a:latin typeface="Calibri"/>
                        </a:rPr>
                        <a:t>Release Date</a:t>
                      </a:r>
                    </a:p>
                  </a:txBody>
                  <a:tcPr marL="10915" marR="10915" marT="10915" marB="0" anchor="b">
                    <a:lnL>
                      <a:noFill/>
                    </a:lnL>
                    <a:lnR>
                      <a:noFill/>
                    </a:lnR>
                    <a:lnT>
                      <a:noFill/>
                    </a:lnT>
                    <a:lnB>
                      <a:noFill/>
                    </a:lnB>
                  </a:tcPr>
                </a:tc>
                <a:tc>
                  <a:txBody>
                    <a:bodyPr/>
                    <a:lstStyle/>
                    <a:p>
                      <a:pPr algn="r" fontAlgn="b"/>
                      <a:r>
                        <a:rPr lang="en-US" sz="1000" b="0" i="0" u="none" strike="noStrike">
                          <a:solidFill>
                            <a:srgbClr val="000000"/>
                          </a:solidFill>
                          <a:effectLst/>
                          <a:latin typeface="Calibri"/>
                        </a:rPr>
                        <a:t>2-Sep-14</a:t>
                      </a:r>
                    </a:p>
                  </a:txBody>
                  <a:tcPr marL="10915" marR="10915" marT="1091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a:noFill/>
                    </a:lnB>
                  </a:tcPr>
                </a:tc>
                <a:tc>
                  <a:txBody>
                    <a:bodyPr/>
                    <a:lstStyle/>
                    <a:p>
                      <a:pPr algn="l" fontAlgn="b"/>
                      <a:r>
                        <a:rPr lang="en-US" sz="1000" b="0" i="0" u="none" strike="noStrike">
                          <a:solidFill>
                            <a:srgbClr val="000000"/>
                          </a:solidFill>
                          <a:effectLst/>
                          <a:latin typeface="Calibri"/>
                        </a:rPr>
                        <a:t> </a:t>
                      </a:r>
                    </a:p>
                  </a:txBody>
                  <a:tcPr marL="10915" marR="10915" marT="10915" marB="0" anchor="b">
                    <a:lnL>
                      <a:noFill/>
                    </a:lnL>
                    <a:lnR w="12700" cap="flat" cmpd="sng" algn="ctr">
                      <a:solidFill>
                        <a:srgbClr val="000000"/>
                      </a:solidFill>
                      <a:prstDash val="solid"/>
                      <a:round/>
                      <a:headEnd type="none" w="med" len="med"/>
                      <a:tailEnd type="none" w="med" len="med"/>
                    </a:lnR>
                    <a:lnT>
                      <a:noFill/>
                    </a:lnT>
                    <a:lnB>
                      <a:noFill/>
                    </a:lnB>
                  </a:tcPr>
                </a:tc>
              </a:tr>
              <a:tr h="168085">
                <a:tc>
                  <a:txBody>
                    <a:bodyPr/>
                    <a:lstStyle/>
                    <a:p>
                      <a:pPr algn="l" fontAlgn="b"/>
                      <a:r>
                        <a:rPr lang="en-US" sz="1000" b="0" i="0" u="none" strike="noStrike">
                          <a:solidFill>
                            <a:srgbClr val="000000"/>
                          </a:solidFill>
                          <a:effectLst/>
                          <a:latin typeface="Calibri"/>
                        </a:rPr>
                        <a:t> </a:t>
                      </a:r>
                    </a:p>
                  </a:txBody>
                  <a:tcPr marL="10915" marR="10915" marT="10915"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a:noFill/>
                    </a:lnB>
                  </a:tcPr>
                </a:tc>
                <a:tc>
                  <a:txBody>
                    <a:bodyPr/>
                    <a:lstStyle/>
                    <a:p>
                      <a:pPr algn="l" fontAlgn="b"/>
                      <a:r>
                        <a:rPr lang="en-US" sz="1000" b="0" i="0" u="none" strike="noStrike">
                          <a:solidFill>
                            <a:srgbClr val="000000"/>
                          </a:solidFill>
                          <a:effectLst/>
                          <a:latin typeface="Calibri"/>
                        </a:rPr>
                        <a:t>Release Lock</a:t>
                      </a:r>
                    </a:p>
                  </a:txBody>
                  <a:tcPr marL="10915" marR="10915" marT="10915" marB="0" anchor="b">
                    <a:lnL>
                      <a:noFill/>
                    </a:lnL>
                    <a:lnR>
                      <a:noFill/>
                    </a:lnR>
                    <a:lnT>
                      <a:noFill/>
                    </a:lnT>
                    <a:lnB>
                      <a:noFill/>
                    </a:lnB>
                  </a:tcPr>
                </a:tc>
                <a:tc>
                  <a:txBody>
                    <a:bodyPr/>
                    <a:lstStyle/>
                    <a:p>
                      <a:pPr algn="r" fontAlgn="b"/>
                      <a:r>
                        <a:rPr lang="en-US" sz="1000" b="0" i="0" u="none" strike="noStrike">
                          <a:solidFill>
                            <a:srgbClr val="000000"/>
                          </a:solidFill>
                          <a:effectLst/>
                          <a:latin typeface="Calibri"/>
                        </a:rPr>
                        <a:t>29-Aug-14</a:t>
                      </a:r>
                    </a:p>
                  </a:txBody>
                  <a:tcPr marL="10915" marR="10915" marT="1091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a:noFill/>
                    </a:lnB>
                  </a:tcPr>
                </a:tc>
                <a:tc>
                  <a:txBody>
                    <a:bodyPr/>
                    <a:lstStyle/>
                    <a:p>
                      <a:pPr algn="l" fontAlgn="b"/>
                      <a:r>
                        <a:rPr lang="en-US" sz="1000" b="0" i="0" u="none" strike="noStrike">
                          <a:solidFill>
                            <a:srgbClr val="000000"/>
                          </a:solidFill>
                          <a:effectLst/>
                          <a:latin typeface="Calibri"/>
                        </a:rPr>
                        <a:t> </a:t>
                      </a:r>
                    </a:p>
                  </a:txBody>
                  <a:tcPr marL="10915" marR="10915" marT="10915" marB="0" anchor="b">
                    <a:lnL>
                      <a:noFill/>
                    </a:lnL>
                    <a:lnR w="12700" cap="flat" cmpd="sng" algn="ctr">
                      <a:solidFill>
                        <a:srgbClr val="000000"/>
                      </a:solidFill>
                      <a:prstDash val="solid"/>
                      <a:round/>
                      <a:headEnd type="none" w="med" len="med"/>
                      <a:tailEnd type="none" w="med" len="med"/>
                    </a:lnR>
                    <a:lnT>
                      <a:noFill/>
                    </a:lnT>
                    <a:lnB>
                      <a:noFill/>
                    </a:lnB>
                  </a:tcPr>
                </a:tc>
              </a:tr>
              <a:tr h="325255">
                <a:tc>
                  <a:txBody>
                    <a:bodyPr/>
                    <a:lstStyle/>
                    <a:p>
                      <a:pPr algn="l" fontAlgn="b"/>
                      <a:r>
                        <a:rPr lang="en-US" sz="1000" b="0" i="0" u="none" strike="noStrike">
                          <a:solidFill>
                            <a:srgbClr val="000000"/>
                          </a:solidFill>
                          <a:effectLst/>
                          <a:latin typeface="Calibri"/>
                        </a:rPr>
                        <a:t> </a:t>
                      </a:r>
                    </a:p>
                  </a:txBody>
                  <a:tcPr marL="10915" marR="10915" marT="10915"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10915" marR="10915" marT="10915" marB="0" anchor="b">
                    <a:lnL>
                      <a:noFill/>
                    </a:lnL>
                    <a:lnR>
                      <a:noFill/>
                    </a:lnR>
                    <a:lnT>
                      <a:noFill/>
                    </a:lnT>
                    <a:lnB>
                      <a:noFill/>
                    </a:lnB>
                  </a:tcPr>
                </a:tc>
                <a:tc>
                  <a:txBody>
                    <a:bodyPr/>
                    <a:lstStyle/>
                    <a:p>
                      <a:pPr algn="r" fontAlgn="b"/>
                      <a:r>
                        <a:rPr lang="en-US" sz="1000" b="0" i="0" u="none" strike="noStrike">
                          <a:solidFill>
                            <a:srgbClr val="000000"/>
                          </a:solidFill>
                          <a:effectLst/>
                          <a:latin typeface="Calibri"/>
                        </a:rPr>
                        <a:t>Margin (days)</a:t>
                      </a:r>
                    </a:p>
                  </a:txBody>
                  <a:tcPr marL="10915" marR="10915" marT="10915" marB="0" anchor="b">
                    <a:lnL>
                      <a:noFill/>
                    </a:lnL>
                    <a:lnR>
                      <a:noFill/>
                    </a:lnR>
                    <a:lnT>
                      <a:noFill/>
                    </a:lnT>
                    <a:lnB>
                      <a:noFill/>
                    </a:lnB>
                  </a:tcPr>
                </a:tc>
                <a:tc>
                  <a:txBody>
                    <a:bodyPr/>
                    <a:lstStyle/>
                    <a:p>
                      <a:pPr algn="r" fontAlgn="b"/>
                      <a:r>
                        <a:rPr lang="en-US" sz="1000" b="0" i="0" u="none" strike="noStrike">
                          <a:solidFill>
                            <a:srgbClr val="000000"/>
                          </a:solidFill>
                          <a:effectLst/>
                          <a:latin typeface="Calibri"/>
                        </a:rPr>
                        <a:t>3</a:t>
                      </a:r>
                    </a:p>
                  </a:txBody>
                  <a:tcPr marL="10915" marR="10915" marT="10915" marB="0" anchor="b">
                    <a:lnL>
                      <a:noFill/>
                    </a:lnL>
                    <a:lnR>
                      <a:noFill/>
                    </a:lnR>
                    <a:lnT>
                      <a:noFill/>
                    </a:lnT>
                    <a:lnB>
                      <a:noFill/>
                    </a:lnB>
                  </a:tcPr>
                </a:tc>
                <a:tc>
                  <a:txBody>
                    <a:bodyPr/>
                    <a:lstStyle/>
                    <a:p>
                      <a:pPr algn="r" fontAlgn="b"/>
                      <a:r>
                        <a:rPr lang="en-US" sz="1000" b="0" i="0" u="none" strike="noStrike">
                          <a:solidFill>
                            <a:srgbClr val="000000"/>
                          </a:solidFill>
                          <a:effectLst/>
                          <a:latin typeface="Calibri"/>
                        </a:rPr>
                        <a:t>2</a:t>
                      </a:r>
                    </a:p>
                  </a:txBody>
                  <a:tcPr marL="10915" marR="10915" marT="10915" marB="0" anchor="b">
                    <a:lnL>
                      <a:noFill/>
                    </a:lnL>
                    <a:lnR>
                      <a:noFill/>
                    </a:lnR>
                    <a:lnT>
                      <a:noFill/>
                    </a:lnT>
                    <a:lnB>
                      <a:noFill/>
                    </a:lnB>
                  </a:tcPr>
                </a:tc>
                <a:tc>
                  <a:txBody>
                    <a:bodyPr/>
                    <a:lstStyle/>
                    <a:p>
                      <a:pPr algn="r" fontAlgn="b"/>
                      <a:r>
                        <a:rPr lang="en-US" sz="1000" b="0" i="0" u="none" strike="noStrike">
                          <a:solidFill>
                            <a:srgbClr val="000000"/>
                          </a:solidFill>
                          <a:effectLst/>
                          <a:latin typeface="Calibri"/>
                        </a:rPr>
                        <a:t>1</a:t>
                      </a:r>
                    </a:p>
                  </a:txBody>
                  <a:tcPr marL="10915" marR="10915" marT="10915" marB="0" anchor="b">
                    <a:lnL>
                      <a:noFill/>
                    </a:lnL>
                    <a:lnR w="12700" cap="flat" cmpd="sng" algn="ctr">
                      <a:solidFill>
                        <a:srgbClr val="000000"/>
                      </a:solidFill>
                      <a:prstDash val="solid"/>
                      <a:round/>
                      <a:headEnd type="none" w="med" len="med"/>
                      <a:tailEnd type="none" w="med" len="med"/>
                    </a:lnR>
                    <a:lnT>
                      <a:noFill/>
                    </a:lnT>
                    <a:lnB>
                      <a:noFill/>
                    </a:lnB>
                  </a:tcPr>
                </a:tc>
              </a:tr>
              <a:tr h="325255">
                <a:tc>
                  <a:txBody>
                    <a:bodyPr/>
                    <a:lstStyle/>
                    <a:p>
                      <a:pPr algn="l" fontAlgn="b"/>
                      <a:r>
                        <a:rPr lang="en-US" sz="1000" b="0" i="0" u="none" strike="noStrike">
                          <a:solidFill>
                            <a:srgbClr val="000000"/>
                          </a:solidFill>
                          <a:effectLst/>
                          <a:latin typeface="Calibri"/>
                        </a:rPr>
                        <a:t> </a:t>
                      </a:r>
                    </a:p>
                  </a:txBody>
                  <a:tcPr marL="10915" marR="10915" marT="10915"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10915" marR="10915" marT="1091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10915" marR="10915" marT="1091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10915" marR="10915" marT="1091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10915" marR="10915" marT="1091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10915" marR="10915" marT="1091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10915" marR="10915" marT="1091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10915" marR="10915" marT="1091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a:rPr>
                        <a:t>Delivery likelihood</a:t>
                      </a:r>
                    </a:p>
                  </a:txBody>
                  <a:tcPr marL="10915" marR="10915" marT="1091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a:rPr>
                        <a:t>100%</a:t>
                      </a:r>
                    </a:p>
                  </a:txBody>
                  <a:tcPr marL="10915" marR="10915" marT="10915" marB="0" anchor="b">
                    <a:lnL>
                      <a:noFill/>
                    </a:lnL>
                    <a:lnR>
                      <a:noFill/>
                    </a:lnR>
                    <a:lnT>
                      <a:noFill/>
                    </a:lnT>
                    <a:lnB w="12700" cap="flat" cmpd="sng" algn="ctr">
                      <a:solidFill>
                        <a:srgbClr val="000000"/>
                      </a:solidFill>
                      <a:prstDash val="solid"/>
                      <a:round/>
                      <a:headEnd type="none" w="med" len="med"/>
                      <a:tailEnd type="none" w="med" len="med"/>
                    </a:lnB>
                    <a:solidFill>
                      <a:srgbClr val="F79646"/>
                    </a:solidFill>
                  </a:tcPr>
                </a:tc>
                <a:tc>
                  <a:txBody>
                    <a:bodyPr/>
                    <a:lstStyle/>
                    <a:p>
                      <a:pPr algn="l" fontAlgn="b"/>
                      <a:r>
                        <a:rPr lang="en-US" sz="1000" b="0" i="0" u="none" strike="noStrike">
                          <a:solidFill>
                            <a:srgbClr val="000000"/>
                          </a:solidFill>
                          <a:effectLst/>
                          <a:latin typeface="Calibri"/>
                        </a:rPr>
                        <a:t> </a:t>
                      </a:r>
                    </a:p>
                  </a:txBody>
                  <a:tcPr marL="10915" marR="10915" marT="1091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a:rPr>
                        <a:t> </a:t>
                      </a:r>
                    </a:p>
                  </a:txBody>
                  <a:tcPr marL="10915" marR="10915" marT="10915"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bl>
          </a:graphicData>
        </a:graphic>
      </p:graphicFrame>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78</a:t>
            </a:fld>
            <a:endParaRPr lang="en-US"/>
          </a:p>
        </p:txBody>
      </p:sp>
    </p:spTree>
    <p:extLst>
      <p:ext uri="{BB962C8B-B14F-4D97-AF65-F5344CB8AC3E}">
        <p14:creationId xmlns:p14="http://schemas.microsoft.com/office/powerpoint/2010/main" val="8000950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Bayesian Inference</a:t>
            </a:r>
            <a:endParaRPr lang="en-US" dirty="0"/>
          </a:p>
        </p:txBody>
      </p:sp>
      <p:sp>
        <p:nvSpPr>
          <p:cNvPr id="8" name="Text Placeholder 7"/>
          <p:cNvSpPr>
            <a:spLocks noGrp="1"/>
          </p:cNvSpPr>
          <p:nvPr>
            <p:ph type="body" idx="1"/>
          </p:nvPr>
        </p:nvSpPr>
        <p:spPr/>
        <p:txBody>
          <a:bodyPr/>
          <a:lstStyle/>
          <a:p>
            <a:r>
              <a:rPr lang="en-US" dirty="0" smtClean="0"/>
              <a:t>Empirical Estimation</a:t>
            </a:r>
            <a:endParaRPr lang="en-US" dirty="0"/>
          </a:p>
        </p:txBody>
      </p:sp>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79</a:t>
            </a:fld>
            <a:endParaRPr lang="en-US"/>
          </a:p>
        </p:txBody>
      </p:sp>
    </p:spTree>
    <p:extLst>
      <p:ext uri="{BB962C8B-B14F-4D97-AF65-F5344CB8AC3E}">
        <p14:creationId xmlns:p14="http://schemas.microsoft.com/office/powerpoint/2010/main" val="3093770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Long Will It Take?</a:t>
            </a:r>
            <a:endParaRPr lang="en-US" dirty="0"/>
          </a:p>
        </p:txBody>
      </p:sp>
      <p:sp>
        <p:nvSpPr>
          <p:cNvPr id="3" name="Content Placeholder 2"/>
          <p:cNvSpPr>
            <a:spLocks noGrp="1"/>
          </p:cNvSpPr>
          <p:nvPr>
            <p:ph sz="half" idx="1"/>
          </p:nvPr>
        </p:nvSpPr>
        <p:spPr/>
        <p:txBody>
          <a:bodyPr/>
          <a:lstStyle/>
          <a:p>
            <a:r>
              <a:rPr lang="en-US" dirty="0" smtClean="0"/>
              <a:t>Opinions</a:t>
            </a:r>
          </a:p>
          <a:p>
            <a:r>
              <a:rPr lang="en-US" dirty="0" smtClean="0"/>
              <a:t>Measurements</a:t>
            </a:r>
          </a:p>
          <a:p>
            <a:r>
              <a:rPr lang="en-US" dirty="0" smtClean="0"/>
              <a:t>Models</a:t>
            </a:r>
          </a:p>
          <a:p>
            <a:r>
              <a:rPr lang="en-US" dirty="0" smtClean="0"/>
              <a:t>Forecasts</a:t>
            </a:r>
            <a:endParaRPr lang="en-US" dirty="0"/>
          </a:p>
        </p:txBody>
      </p:sp>
      <p:pic>
        <p:nvPicPr>
          <p:cNvPr id="5" name="Content Placeholder 4"/>
          <p:cNvPicPr>
            <a:picLocks noGrp="1" noChangeAspect="1"/>
          </p:cNvPicPr>
          <p:nvPr>
            <p:ph sz="half" idx="2"/>
          </p:nvPr>
        </p:nvPicPr>
        <p:blipFill>
          <a:blip r:embed="rId3"/>
          <a:srcRect l="-5945" r="-5945"/>
          <a:stretch>
            <a:fillRect/>
          </a:stretch>
        </p:blipFill>
        <p:spPr/>
      </p:pic>
      <p:sp>
        <p:nvSpPr>
          <p:cNvPr id="6" name="Date Placeholder 5"/>
          <p:cNvSpPr>
            <a:spLocks noGrp="1"/>
          </p:cNvSpPr>
          <p:nvPr>
            <p:ph type="dt" sz="half" idx="10"/>
          </p:nvPr>
        </p:nvSpPr>
        <p:spPr/>
        <p:txBody>
          <a:bodyPr/>
          <a:lstStyle/>
          <a:p>
            <a:r>
              <a:rPr lang="en-US" smtClean="0"/>
              <a:t>Agile Estimation Workshop</a:t>
            </a:r>
            <a:endParaRPr lang="en-US"/>
          </a:p>
        </p:txBody>
      </p:sp>
      <p:sp>
        <p:nvSpPr>
          <p:cNvPr id="7" name="Footer Placeholder 6"/>
          <p:cNvSpPr>
            <a:spLocks noGrp="1"/>
          </p:cNvSpPr>
          <p:nvPr>
            <p:ph type="ftr" sz="quarter" idx="11"/>
          </p:nvPr>
        </p:nvSpPr>
        <p:spPr/>
        <p:txBody>
          <a:bodyPr/>
          <a:lstStyle/>
          <a:p>
            <a:r>
              <a:rPr lang="en-US" smtClean="0"/>
              <a:t>Copyright 2015, Stephen Vance</a:t>
            </a:r>
            <a:endParaRPr lang="en-US"/>
          </a:p>
        </p:txBody>
      </p:sp>
      <p:sp>
        <p:nvSpPr>
          <p:cNvPr id="8" name="Slide Number Placeholder 7"/>
          <p:cNvSpPr>
            <a:spLocks noGrp="1"/>
          </p:cNvSpPr>
          <p:nvPr>
            <p:ph type="sldNum" sz="quarter" idx="12"/>
          </p:nvPr>
        </p:nvSpPr>
        <p:spPr/>
        <p:txBody>
          <a:bodyPr/>
          <a:lstStyle/>
          <a:p>
            <a:fld id="{CF396E33-E00F-E244-98D7-44257FFFC797}" type="slidenum">
              <a:rPr lang="en-US" smtClean="0"/>
              <a:t>8</a:t>
            </a:fld>
            <a:endParaRPr lang="en-US"/>
          </a:p>
        </p:txBody>
      </p:sp>
    </p:spTree>
    <p:extLst>
      <p:ext uri="{BB962C8B-B14F-4D97-AF65-F5344CB8AC3E}">
        <p14:creationId xmlns:p14="http://schemas.microsoft.com/office/powerpoint/2010/main" val="272733114"/>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Bayesian Inference</a:t>
            </a:r>
            <a:endParaRPr lang="en-US" dirty="0"/>
          </a:p>
        </p:txBody>
      </p:sp>
      <p:sp>
        <p:nvSpPr>
          <p:cNvPr id="3" name="Content Placeholder 2"/>
          <p:cNvSpPr>
            <a:spLocks noGrp="1"/>
          </p:cNvSpPr>
          <p:nvPr>
            <p:ph idx="1"/>
          </p:nvPr>
        </p:nvSpPr>
        <p:spPr/>
        <p:txBody>
          <a:bodyPr/>
          <a:lstStyle/>
          <a:p>
            <a:r>
              <a:rPr lang="en-US" dirty="0" smtClean="0"/>
              <a:t>Combines observations with hypothesis to produce “reasonable” predictions</a:t>
            </a:r>
          </a:p>
          <a:p>
            <a:r>
              <a:rPr lang="en-US" dirty="0" smtClean="0"/>
              <a:t>Results then become observations in future rounds</a:t>
            </a:r>
          </a:p>
          <a:p>
            <a:r>
              <a:rPr lang="en-US" dirty="0" smtClean="0"/>
              <a:t>Results can also change the hypothesis</a:t>
            </a:r>
          </a:p>
          <a:p>
            <a:r>
              <a:rPr lang="en-US" dirty="0" smtClean="0"/>
              <a:t>The “updating function” is key</a:t>
            </a:r>
          </a:p>
          <a:p>
            <a:endParaRPr lang="en-US" dirty="0"/>
          </a:p>
        </p:txBody>
      </p:sp>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80</a:t>
            </a:fld>
            <a:endParaRPr lang="en-US"/>
          </a:p>
        </p:txBody>
      </p:sp>
    </p:spTree>
    <p:extLst>
      <p:ext uri="{BB962C8B-B14F-4D97-AF65-F5344CB8AC3E}">
        <p14:creationId xmlns:p14="http://schemas.microsoft.com/office/powerpoint/2010/main" val="10203092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Monte </a:t>
            </a:r>
            <a:r>
              <a:rPr lang="en-US" smtClean="0"/>
              <a:t>Carlo Simulation</a:t>
            </a:r>
            <a:endParaRPr lang="en-US"/>
          </a:p>
        </p:txBody>
      </p:sp>
      <p:sp>
        <p:nvSpPr>
          <p:cNvPr id="3" name="Content Placeholder 2"/>
          <p:cNvSpPr>
            <a:spLocks noGrp="1"/>
          </p:cNvSpPr>
          <p:nvPr>
            <p:ph sz="half" idx="1"/>
          </p:nvPr>
        </p:nvSpPr>
        <p:spPr/>
        <p:txBody>
          <a:bodyPr>
            <a:normAutofit/>
          </a:bodyPr>
          <a:lstStyle/>
          <a:p>
            <a:r>
              <a:rPr lang="en-US" dirty="0" smtClean="0"/>
              <a:t>Define a domain of possible inputs</a:t>
            </a:r>
          </a:p>
          <a:p>
            <a:r>
              <a:rPr lang="en-US" dirty="0" smtClean="0"/>
              <a:t>Generate inputs randomly from a probability distribution over the domain</a:t>
            </a:r>
          </a:p>
          <a:p>
            <a:r>
              <a:rPr lang="en-US" dirty="0" smtClean="0"/>
              <a:t>Perform a computation on the inputs</a:t>
            </a:r>
          </a:p>
          <a:p>
            <a:r>
              <a:rPr lang="en-US" dirty="0" smtClean="0"/>
              <a:t>Combine the results</a:t>
            </a:r>
            <a:endParaRPr lang="en-US" dirty="0"/>
          </a:p>
        </p:txBody>
      </p:sp>
      <p:pic>
        <p:nvPicPr>
          <p:cNvPr id="8" name="Content Placeholder 7" descr="MarkovChainStateSpace.png"/>
          <p:cNvPicPr>
            <a:picLocks noGrp="1" noChangeAspect="1"/>
          </p:cNvPicPr>
          <p:nvPr>
            <p:ph sz="half" idx="2"/>
          </p:nvPr>
        </p:nvPicPr>
        <p:blipFill>
          <a:blip r:embed="rId2">
            <a:extLst>
              <a:ext uri="{28A0092B-C50C-407E-A947-70E740481C1C}">
                <a14:useLocalDpi xmlns:a14="http://schemas.microsoft.com/office/drawing/2010/main" val="0"/>
              </a:ext>
            </a:extLst>
          </a:blip>
          <a:srcRect t="-6034" b="-6034"/>
          <a:stretch>
            <a:fillRect/>
          </a:stretch>
        </p:blipFill>
        <p:spPr/>
      </p:pic>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81</a:t>
            </a:fld>
            <a:endParaRPr lang="en-US"/>
          </a:p>
        </p:txBody>
      </p:sp>
    </p:spTree>
    <p:extLst>
      <p:ext uri="{BB962C8B-B14F-4D97-AF65-F5344CB8AC3E}">
        <p14:creationId xmlns:p14="http://schemas.microsoft.com/office/powerpoint/2010/main" val="34303192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to Forecasting</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Inputs are cycle times</a:t>
            </a:r>
          </a:p>
          <a:p>
            <a:r>
              <a:rPr lang="en-US" dirty="0" smtClean="0"/>
              <a:t>Probability distribution is random sampling</a:t>
            </a:r>
          </a:p>
          <a:p>
            <a:r>
              <a:rPr lang="en-US" dirty="0" smtClean="0"/>
              <a:t>Deterministic computation can be</a:t>
            </a:r>
          </a:p>
          <a:p>
            <a:pPr lvl="1"/>
            <a:r>
              <a:rPr lang="en-US" dirty="0" smtClean="0"/>
              <a:t>Summing divided by expected WIP</a:t>
            </a:r>
          </a:p>
          <a:p>
            <a:pPr lvl="1"/>
            <a:r>
              <a:rPr lang="en-US" dirty="0" smtClean="0"/>
              <a:t>Summing over arrival and departure based on expected number (WIP) of processing streams</a:t>
            </a:r>
          </a:p>
          <a:p>
            <a:pPr lvl="1"/>
            <a:r>
              <a:rPr lang="en-US" dirty="0" smtClean="0"/>
              <a:t>Time-based progress based on fractional throughput</a:t>
            </a:r>
          </a:p>
          <a:p>
            <a:r>
              <a:rPr lang="en-US" dirty="0" smtClean="0"/>
              <a:t>Aggregation samples from resulting distribution of parallel simulations at desired confidence intervals</a:t>
            </a:r>
            <a:endParaRPr lang="en-US" dirty="0"/>
          </a:p>
        </p:txBody>
      </p:sp>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82</a:t>
            </a:fld>
            <a:endParaRPr lang="en-US"/>
          </a:p>
        </p:txBody>
      </p:sp>
    </p:spTree>
    <p:extLst>
      <p:ext uri="{BB962C8B-B14F-4D97-AF65-F5344CB8AC3E}">
        <p14:creationId xmlns:p14="http://schemas.microsoft.com/office/powerpoint/2010/main" val="3319810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Monte Carlo Laboratory</a:t>
            </a:r>
            <a:endParaRPr lang="en-US" dirty="0"/>
          </a:p>
        </p:txBody>
      </p:sp>
      <p:sp>
        <p:nvSpPr>
          <p:cNvPr id="3" name="Content Placeholder 2"/>
          <p:cNvSpPr>
            <a:spLocks noGrp="1"/>
          </p:cNvSpPr>
          <p:nvPr>
            <p:ph idx="1"/>
          </p:nvPr>
        </p:nvSpPr>
        <p:spPr/>
        <p:txBody>
          <a:bodyPr anchor="ctr"/>
          <a:lstStyle/>
          <a:p>
            <a:pPr marL="0" indent="0" algn="ctr">
              <a:buNone/>
            </a:pPr>
            <a:r>
              <a:rPr lang="en-US" dirty="0"/>
              <a:t>https://</a:t>
            </a:r>
            <a:r>
              <a:rPr lang="en-US" dirty="0" err="1"/>
              <a:t>github.com</a:t>
            </a:r>
            <a:r>
              <a:rPr lang="en-US" dirty="0"/>
              <a:t>/</a:t>
            </a:r>
            <a:r>
              <a:rPr lang="en-US" dirty="0" err="1"/>
              <a:t>srvance</a:t>
            </a:r>
            <a:r>
              <a:rPr lang="en-US" dirty="0"/>
              <a:t>/</a:t>
            </a:r>
            <a:r>
              <a:rPr lang="en-US" dirty="0" err="1"/>
              <a:t>AgileEstimation</a:t>
            </a:r>
            <a:endParaRPr lang="en-US" dirty="0"/>
          </a:p>
        </p:txBody>
      </p:sp>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83</a:t>
            </a:fld>
            <a:endParaRPr lang="en-US"/>
          </a:p>
        </p:txBody>
      </p:sp>
    </p:spTree>
    <p:extLst>
      <p:ext uri="{BB962C8B-B14F-4D97-AF65-F5344CB8AC3E}">
        <p14:creationId xmlns:p14="http://schemas.microsoft.com/office/powerpoint/2010/main" val="31570384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Subjectivity In Estimation</a:t>
            </a:r>
            <a:endParaRPr lang="en-US" dirty="0"/>
          </a:p>
        </p:txBody>
      </p:sp>
      <p:sp>
        <p:nvSpPr>
          <p:cNvPr id="8" name="Text Placeholder 7"/>
          <p:cNvSpPr>
            <a:spLocks noGrp="1"/>
          </p:cNvSpPr>
          <p:nvPr>
            <p:ph type="body" idx="1"/>
          </p:nvPr>
        </p:nvSpPr>
        <p:spPr/>
        <p:txBody>
          <a:bodyPr/>
          <a:lstStyle/>
          <a:p>
            <a:r>
              <a:rPr lang="en-US" dirty="0" smtClean="0"/>
              <a:t>Empirical Estimation</a:t>
            </a:r>
            <a:endParaRPr lang="en-US" dirty="0"/>
          </a:p>
        </p:txBody>
      </p:sp>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84</a:t>
            </a:fld>
            <a:endParaRPr lang="en-US"/>
          </a:p>
        </p:txBody>
      </p:sp>
    </p:spTree>
    <p:extLst>
      <p:ext uri="{BB962C8B-B14F-4D97-AF65-F5344CB8AC3E}">
        <p14:creationId xmlns:p14="http://schemas.microsoft.com/office/powerpoint/2010/main" val="22248918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Subjectivity In Forecasting</a:t>
            </a:r>
            <a:endParaRPr lang="en-US" dirty="0"/>
          </a:p>
        </p:txBody>
      </p:sp>
      <p:sp>
        <p:nvSpPr>
          <p:cNvPr id="3" name="Content Placeholder 2"/>
          <p:cNvSpPr>
            <a:spLocks noGrp="1"/>
          </p:cNvSpPr>
          <p:nvPr>
            <p:ph idx="1"/>
          </p:nvPr>
        </p:nvSpPr>
        <p:spPr/>
        <p:txBody>
          <a:bodyPr/>
          <a:lstStyle/>
          <a:p>
            <a:r>
              <a:rPr lang="en-US" dirty="0" smtClean="0"/>
              <a:t>Forecasts are not reality</a:t>
            </a:r>
          </a:p>
          <a:p>
            <a:r>
              <a:rPr lang="en-US" dirty="0" smtClean="0"/>
              <a:t>Forecasts are based on assumptions</a:t>
            </a:r>
          </a:p>
          <a:p>
            <a:r>
              <a:rPr lang="en-US" dirty="0" smtClean="0"/>
              <a:t>What are our assumptions?</a:t>
            </a:r>
            <a:endParaRPr lang="en-US" dirty="0"/>
          </a:p>
        </p:txBody>
      </p:sp>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85</a:t>
            </a:fld>
            <a:endParaRPr lang="en-US"/>
          </a:p>
        </p:txBody>
      </p:sp>
    </p:spTree>
    <p:extLst>
      <p:ext uri="{BB962C8B-B14F-4D97-AF65-F5344CB8AC3E}">
        <p14:creationId xmlns:p14="http://schemas.microsoft.com/office/powerpoint/2010/main" val="24132796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Assumptions Discussion</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Do deadlines guarantee results?</a:t>
            </a:r>
          </a:p>
          <a:p>
            <a:r>
              <a:rPr lang="en-US" dirty="0" smtClean="0"/>
              <a:t>Do opinion estimates match real delivery?</a:t>
            </a:r>
          </a:p>
          <a:p>
            <a:r>
              <a:rPr lang="en-US" dirty="0" smtClean="0"/>
              <a:t>Should we filter our inputs?</a:t>
            </a:r>
          </a:p>
          <a:p>
            <a:r>
              <a:rPr lang="en-US" dirty="0" smtClean="0"/>
              <a:t>How do we evaluate cycle time consistency?</a:t>
            </a:r>
          </a:p>
          <a:p>
            <a:r>
              <a:rPr lang="en-US" dirty="0" smtClean="0"/>
              <a:t>Is “yesterday’s weather” valid?</a:t>
            </a:r>
          </a:p>
          <a:p>
            <a:pPr lvl="1"/>
            <a:r>
              <a:rPr lang="en-US" dirty="0" smtClean="0"/>
              <a:t>Consistent staffing</a:t>
            </a:r>
          </a:p>
          <a:p>
            <a:pPr lvl="1"/>
            <a:r>
              <a:rPr lang="en-US" dirty="0" smtClean="0"/>
              <a:t>Consistent pace</a:t>
            </a:r>
          </a:p>
          <a:p>
            <a:pPr lvl="1"/>
            <a:r>
              <a:rPr lang="en-US" dirty="0" smtClean="0"/>
              <a:t>Opinions remain applicable</a:t>
            </a:r>
          </a:p>
          <a:p>
            <a:pPr lvl="1"/>
            <a:r>
              <a:rPr lang="en-US" dirty="0" smtClean="0"/>
              <a:t>Cycle times remain consistent</a:t>
            </a:r>
          </a:p>
          <a:p>
            <a:pPr lvl="1"/>
            <a:r>
              <a:rPr lang="en-US" dirty="0" smtClean="0"/>
              <a:t>Sampling interval</a:t>
            </a:r>
          </a:p>
          <a:p>
            <a:pPr lvl="1"/>
            <a:r>
              <a:rPr lang="en-US" dirty="0" smtClean="0"/>
              <a:t>Averaging interval</a:t>
            </a:r>
          </a:p>
        </p:txBody>
      </p:sp>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F396E33-E00F-E244-98D7-44257FFFC797}" type="slidenum">
              <a:rPr lang="en-US" smtClean="0"/>
              <a:t>86</a:t>
            </a:fld>
            <a:endParaRPr lang="en-US"/>
          </a:p>
        </p:txBody>
      </p:sp>
    </p:spTree>
    <p:extLst>
      <p:ext uri="{BB962C8B-B14F-4D97-AF65-F5344CB8AC3E}">
        <p14:creationId xmlns:p14="http://schemas.microsoft.com/office/powerpoint/2010/main" val="18132250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 Me</a:t>
            </a:r>
            <a:endParaRPr lang="en-US" dirty="0"/>
          </a:p>
        </p:txBody>
      </p:sp>
      <p:sp>
        <p:nvSpPr>
          <p:cNvPr id="3" name="Content Placeholder 2"/>
          <p:cNvSpPr>
            <a:spLocks noGrp="1"/>
          </p:cNvSpPr>
          <p:nvPr>
            <p:ph idx="1"/>
          </p:nvPr>
        </p:nvSpPr>
        <p:spPr/>
        <p:txBody>
          <a:bodyPr/>
          <a:lstStyle/>
          <a:p>
            <a:pPr marL="0" indent="0" algn="ctr">
              <a:buNone/>
            </a:pPr>
            <a:r>
              <a:rPr lang="en-US" dirty="0" smtClean="0">
                <a:hlinkClick r:id="rId2"/>
              </a:rPr>
              <a:t>steve@vance.com</a:t>
            </a:r>
            <a:endParaRPr lang="en-US" dirty="0" smtClean="0"/>
          </a:p>
          <a:p>
            <a:pPr marL="0" indent="0" algn="ctr">
              <a:buNone/>
            </a:pPr>
            <a:r>
              <a:rPr lang="en-US" dirty="0" smtClean="0">
                <a:hlinkClick r:id="rId3"/>
              </a:rPr>
              <a:t>@</a:t>
            </a:r>
            <a:r>
              <a:rPr lang="en-US" dirty="0" err="1" smtClean="0">
                <a:hlinkClick r:id="rId3"/>
              </a:rPr>
              <a:t>StephenRVance</a:t>
            </a:r>
            <a:endParaRPr lang="en-US" dirty="0" smtClean="0"/>
          </a:p>
          <a:p>
            <a:pPr marL="0" indent="0" algn="ctr">
              <a:buNone/>
            </a:pPr>
            <a:r>
              <a:rPr lang="en-US" dirty="0" smtClean="0">
                <a:hlinkClick r:id="rId4"/>
              </a:rPr>
              <a:t>http://www.vance.com</a:t>
            </a:r>
            <a:endParaRPr lang="en-US" dirty="0" smtClean="0"/>
          </a:p>
          <a:p>
            <a:pPr marL="0" indent="0" algn="ctr">
              <a:buNone/>
            </a:pPr>
            <a:r>
              <a:rPr lang="en-US" dirty="0" smtClean="0"/>
              <a:t>LinkedIn: </a:t>
            </a:r>
            <a:r>
              <a:rPr lang="en-US" dirty="0" err="1" smtClean="0">
                <a:hlinkClick r:id="rId5"/>
              </a:rPr>
              <a:t>srvance</a:t>
            </a:r>
            <a:endParaRPr lang="en-US" dirty="0" smtClean="0"/>
          </a:p>
          <a:p>
            <a:pPr marL="0" indent="0" algn="ctr">
              <a:buNone/>
            </a:pPr>
            <a:r>
              <a:rPr lang="en-US" dirty="0" err="1" smtClean="0"/>
              <a:t>GitHub</a:t>
            </a:r>
            <a:r>
              <a:rPr lang="en-US" dirty="0" smtClean="0"/>
              <a:t>: </a:t>
            </a:r>
            <a:r>
              <a:rPr lang="en-US" dirty="0" err="1" smtClean="0">
                <a:hlinkClick r:id="rId6"/>
              </a:rPr>
              <a:t>srvance</a:t>
            </a:r>
            <a:endParaRPr lang="en-US" dirty="0"/>
          </a:p>
        </p:txBody>
      </p:sp>
      <p:sp>
        <p:nvSpPr>
          <p:cNvPr id="4" name="Date Placeholder 3"/>
          <p:cNvSpPr>
            <a:spLocks noGrp="1"/>
          </p:cNvSpPr>
          <p:nvPr>
            <p:ph type="dt" sz="half" idx="10"/>
          </p:nvPr>
        </p:nvSpPr>
        <p:spPr/>
        <p:txBody>
          <a:bodyPr/>
          <a:lstStyle/>
          <a:p>
            <a:r>
              <a:rPr lang="en-US" smtClean="0"/>
              <a:t>Agile Estimation Workshop</a:t>
            </a:r>
            <a:endParaRPr lang="en-US"/>
          </a:p>
        </p:txBody>
      </p:sp>
      <p:sp>
        <p:nvSpPr>
          <p:cNvPr id="5" name="Footer Placeholder 4"/>
          <p:cNvSpPr>
            <a:spLocks noGrp="1"/>
          </p:cNvSpPr>
          <p:nvPr>
            <p:ph type="ftr" sz="quarter" idx="11"/>
          </p:nvPr>
        </p:nvSpPr>
        <p:spPr/>
        <p:txBody>
          <a:bodyPr/>
          <a:lstStyle/>
          <a:p>
            <a:r>
              <a:rPr lang="en-US" smtClean="0"/>
              <a:t>Copyright 2015, Stephen Vance</a:t>
            </a:r>
            <a:endParaRPr lang="en-US"/>
          </a:p>
        </p:txBody>
      </p:sp>
      <p:sp>
        <p:nvSpPr>
          <p:cNvPr id="6" name="Slide Number Placeholder 5"/>
          <p:cNvSpPr>
            <a:spLocks noGrp="1"/>
          </p:cNvSpPr>
          <p:nvPr>
            <p:ph type="sldNum" sz="quarter" idx="12"/>
          </p:nvPr>
        </p:nvSpPr>
        <p:spPr/>
        <p:txBody>
          <a:bodyPr/>
          <a:lstStyle/>
          <a:p>
            <a:fld id="{CCA6CD3E-3907-F54F-AB09-B97FD1EBEE77}" type="slidenum">
              <a:rPr lang="en-US" smtClean="0"/>
              <a:t>87</a:t>
            </a:fld>
            <a:endParaRPr lang="en-US"/>
          </a:p>
        </p:txBody>
      </p:sp>
    </p:spTree>
    <p:extLst>
      <p:ext uri="{BB962C8B-B14F-4D97-AF65-F5344CB8AC3E}">
        <p14:creationId xmlns:p14="http://schemas.microsoft.com/office/powerpoint/2010/main" val="422367346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Opinions</a:t>
            </a:r>
            <a:endParaRPr lang="en-US" dirty="0"/>
          </a:p>
        </p:txBody>
      </p:sp>
      <p:sp>
        <p:nvSpPr>
          <p:cNvPr id="3" name="Content Placeholder 2"/>
          <p:cNvSpPr>
            <a:spLocks noGrp="1"/>
          </p:cNvSpPr>
          <p:nvPr>
            <p:ph sz="half" idx="1"/>
          </p:nvPr>
        </p:nvSpPr>
        <p:spPr/>
        <p:txBody>
          <a:bodyPr>
            <a:normAutofit/>
          </a:bodyPr>
          <a:lstStyle/>
          <a:p>
            <a:r>
              <a:rPr lang="en-US" dirty="0" smtClean="0"/>
              <a:t>Human-generated values</a:t>
            </a:r>
          </a:p>
          <a:p>
            <a:r>
              <a:rPr lang="en-US" dirty="0" smtClean="0"/>
              <a:t>Also known as</a:t>
            </a:r>
          </a:p>
          <a:p>
            <a:pPr lvl="1"/>
            <a:r>
              <a:rPr lang="en-US" dirty="0" smtClean="0"/>
              <a:t>Guesses</a:t>
            </a:r>
          </a:p>
          <a:p>
            <a:pPr lvl="1"/>
            <a:r>
              <a:rPr lang="en-US" dirty="0" smtClean="0"/>
              <a:t>Guestimates</a:t>
            </a:r>
          </a:p>
          <a:p>
            <a:pPr lvl="1"/>
            <a:r>
              <a:rPr lang="en-US" dirty="0" smtClean="0"/>
              <a:t>Educated guesses</a:t>
            </a:r>
          </a:p>
          <a:p>
            <a:pPr lvl="1"/>
            <a:r>
              <a:rPr lang="en-US" dirty="0" smtClean="0"/>
              <a:t>SWAGs</a:t>
            </a:r>
          </a:p>
          <a:p>
            <a:pPr lvl="1"/>
            <a:r>
              <a:rPr lang="en-US" dirty="0" smtClean="0"/>
              <a:t>Estimates</a:t>
            </a:r>
          </a:p>
        </p:txBody>
      </p:sp>
      <p:pic>
        <p:nvPicPr>
          <p:cNvPr id="5" name="Content Placeholder 4"/>
          <p:cNvPicPr>
            <a:picLocks noGrp="1" noChangeAspect="1"/>
          </p:cNvPicPr>
          <p:nvPr>
            <p:ph sz="half" idx="2"/>
          </p:nvPr>
        </p:nvPicPr>
        <p:blipFill>
          <a:blip r:embed="rId2"/>
          <a:srcRect t="-40743" b="-40743"/>
          <a:stretch>
            <a:fillRect/>
          </a:stretch>
        </p:blipFill>
        <p:spPr/>
      </p:pic>
      <p:sp>
        <p:nvSpPr>
          <p:cNvPr id="6" name="TextBox 5"/>
          <p:cNvSpPr txBox="1"/>
          <p:nvPr/>
        </p:nvSpPr>
        <p:spPr>
          <a:xfrm>
            <a:off x="5446823" y="3175214"/>
            <a:ext cx="366657" cy="523220"/>
          </a:xfrm>
          <a:prstGeom prst="rect">
            <a:avLst/>
          </a:prstGeom>
          <a:noFill/>
        </p:spPr>
        <p:txBody>
          <a:bodyPr wrap="none" rtlCol="0">
            <a:spAutoFit/>
          </a:bodyPr>
          <a:lstStyle/>
          <a:p>
            <a:r>
              <a:rPr lang="en-US" sz="2800" b="1" dirty="0" smtClean="0"/>
              <a:t>3</a:t>
            </a:r>
            <a:endParaRPr lang="en-US" sz="2800" b="1" dirty="0"/>
          </a:p>
        </p:txBody>
      </p:sp>
      <p:sp>
        <p:nvSpPr>
          <p:cNvPr id="7" name="TextBox 6"/>
          <p:cNvSpPr txBox="1"/>
          <p:nvPr/>
        </p:nvSpPr>
        <p:spPr>
          <a:xfrm>
            <a:off x="5697605" y="4078930"/>
            <a:ext cx="366657" cy="523220"/>
          </a:xfrm>
          <a:prstGeom prst="rect">
            <a:avLst/>
          </a:prstGeom>
          <a:noFill/>
        </p:spPr>
        <p:txBody>
          <a:bodyPr wrap="none" rtlCol="0">
            <a:spAutoFit/>
          </a:bodyPr>
          <a:lstStyle/>
          <a:p>
            <a:r>
              <a:rPr lang="en-US" sz="2800" b="1" dirty="0" smtClean="0"/>
              <a:t>8</a:t>
            </a:r>
            <a:endParaRPr lang="en-US" sz="2800" b="1" dirty="0"/>
          </a:p>
        </p:txBody>
      </p:sp>
      <p:sp>
        <p:nvSpPr>
          <p:cNvPr id="8" name="TextBox 7"/>
          <p:cNvSpPr txBox="1"/>
          <p:nvPr/>
        </p:nvSpPr>
        <p:spPr>
          <a:xfrm>
            <a:off x="7084655" y="3741624"/>
            <a:ext cx="614747" cy="523220"/>
          </a:xfrm>
          <a:prstGeom prst="rect">
            <a:avLst/>
          </a:prstGeom>
          <a:noFill/>
        </p:spPr>
        <p:txBody>
          <a:bodyPr wrap="none" rtlCol="0">
            <a:spAutoFit/>
          </a:bodyPr>
          <a:lstStyle/>
          <a:p>
            <a:r>
              <a:rPr lang="en-US" sz="2800" b="1" dirty="0" smtClean="0"/>
              <a:t>4½</a:t>
            </a:r>
            <a:endParaRPr lang="en-US" sz="2800" b="1" dirty="0"/>
          </a:p>
        </p:txBody>
      </p:sp>
      <p:sp>
        <p:nvSpPr>
          <p:cNvPr id="9" name="TextBox 8"/>
          <p:cNvSpPr txBox="1"/>
          <p:nvPr/>
        </p:nvSpPr>
        <p:spPr>
          <a:xfrm>
            <a:off x="7567584" y="2956794"/>
            <a:ext cx="366657" cy="523220"/>
          </a:xfrm>
          <a:prstGeom prst="rect">
            <a:avLst/>
          </a:prstGeom>
          <a:noFill/>
        </p:spPr>
        <p:txBody>
          <a:bodyPr wrap="none" rtlCol="0">
            <a:spAutoFit/>
          </a:bodyPr>
          <a:lstStyle/>
          <a:p>
            <a:r>
              <a:rPr lang="en-US" sz="2800" b="1" dirty="0" smtClean="0"/>
              <a:t>2</a:t>
            </a:r>
            <a:endParaRPr lang="en-US" sz="2800" b="1" dirty="0"/>
          </a:p>
        </p:txBody>
      </p:sp>
      <p:sp>
        <p:nvSpPr>
          <p:cNvPr id="10" name="Date Placeholder 9"/>
          <p:cNvSpPr>
            <a:spLocks noGrp="1"/>
          </p:cNvSpPr>
          <p:nvPr>
            <p:ph type="dt" sz="half" idx="10"/>
          </p:nvPr>
        </p:nvSpPr>
        <p:spPr/>
        <p:txBody>
          <a:bodyPr/>
          <a:lstStyle/>
          <a:p>
            <a:r>
              <a:rPr lang="en-US" smtClean="0"/>
              <a:t>Agile Estimation Workshop</a:t>
            </a:r>
            <a:endParaRPr lang="en-US"/>
          </a:p>
        </p:txBody>
      </p:sp>
      <p:sp>
        <p:nvSpPr>
          <p:cNvPr id="11" name="Footer Placeholder 10"/>
          <p:cNvSpPr>
            <a:spLocks noGrp="1"/>
          </p:cNvSpPr>
          <p:nvPr>
            <p:ph type="ftr" sz="quarter" idx="11"/>
          </p:nvPr>
        </p:nvSpPr>
        <p:spPr/>
        <p:txBody>
          <a:bodyPr/>
          <a:lstStyle/>
          <a:p>
            <a:r>
              <a:rPr lang="en-US" smtClean="0"/>
              <a:t>Copyright 2015, Stephen Vance</a:t>
            </a:r>
            <a:endParaRPr lang="en-US"/>
          </a:p>
        </p:txBody>
      </p:sp>
      <p:sp>
        <p:nvSpPr>
          <p:cNvPr id="12" name="Slide Number Placeholder 11"/>
          <p:cNvSpPr>
            <a:spLocks noGrp="1"/>
          </p:cNvSpPr>
          <p:nvPr>
            <p:ph type="sldNum" sz="quarter" idx="12"/>
          </p:nvPr>
        </p:nvSpPr>
        <p:spPr/>
        <p:txBody>
          <a:bodyPr/>
          <a:lstStyle/>
          <a:p>
            <a:fld id="{CF396E33-E00F-E244-98D7-44257FFFC797}" type="slidenum">
              <a:rPr lang="en-US" smtClean="0"/>
              <a:t>9</a:t>
            </a:fld>
            <a:endParaRPr lang="en-US"/>
          </a:p>
        </p:txBody>
      </p:sp>
    </p:spTree>
    <p:extLst>
      <p:ext uri="{BB962C8B-B14F-4D97-AF65-F5344CB8AC3E}">
        <p14:creationId xmlns:p14="http://schemas.microsoft.com/office/powerpoint/2010/main" val="27568348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12772</TotalTime>
  <Words>4590</Words>
  <Application>Microsoft Macintosh PowerPoint</Application>
  <PresentationFormat>On-screen Show (4:3)</PresentationFormat>
  <Paragraphs>1182</Paragraphs>
  <Slides>87</Slides>
  <Notes>24</Notes>
  <HiddenSlides>1</HiddenSlides>
  <MMClips>0</MMClips>
  <ScaleCrop>false</ScaleCrop>
  <HeadingPairs>
    <vt:vector size="4" baseType="variant">
      <vt:variant>
        <vt:lpstr>Theme</vt:lpstr>
      </vt:variant>
      <vt:variant>
        <vt:i4>1</vt:i4>
      </vt:variant>
      <vt:variant>
        <vt:lpstr>Slide Titles</vt:lpstr>
      </vt:variant>
      <vt:variant>
        <vt:i4>87</vt:i4>
      </vt:variant>
    </vt:vector>
  </HeadingPairs>
  <TitlesOfParts>
    <vt:vector size="88" baseType="lpstr">
      <vt:lpstr>Office Theme</vt:lpstr>
      <vt:lpstr>Agile Estimation Workshop</vt:lpstr>
      <vt:lpstr>Who Am I?</vt:lpstr>
      <vt:lpstr>Agenda</vt:lpstr>
      <vt:lpstr>Opinion-based Estimation</vt:lpstr>
      <vt:lpstr>The 3 Project Management Questions</vt:lpstr>
      <vt:lpstr>The 3 Project Management Questions</vt:lpstr>
      <vt:lpstr>Valid Reasons for “Target Dates”</vt:lpstr>
      <vt:lpstr>How Long Will It Take?</vt:lpstr>
      <vt:lpstr>Opinions</vt:lpstr>
      <vt:lpstr>Measurements</vt:lpstr>
      <vt:lpstr>Models</vt:lpstr>
      <vt:lpstr>Forecasts</vt:lpstr>
      <vt:lpstr>Classification Game</vt:lpstr>
      <vt:lpstr>Absolute Opinions</vt:lpstr>
      <vt:lpstr>Time</vt:lpstr>
      <vt:lpstr>Problems With Time</vt:lpstr>
      <vt:lpstr>Relative Opinions</vt:lpstr>
      <vt:lpstr>Relative Sizing</vt:lpstr>
      <vt:lpstr>Why Relative Sizing Works</vt:lpstr>
      <vt:lpstr>Problems With Relative Sizing</vt:lpstr>
      <vt:lpstr>Relative Sizing Game</vt:lpstr>
      <vt:lpstr>Story Points</vt:lpstr>
      <vt:lpstr>Story Points</vt:lpstr>
      <vt:lpstr>Story Point Values</vt:lpstr>
      <vt:lpstr>But What Are Story Points?</vt:lpstr>
      <vt:lpstr>Consensus-Based Estimation</vt:lpstr>
      <vt:lpstr>What Is Consensus?</vt:lpstr>
      <vt:lpstr>Why Consensus?</vt:lpstr>
      <vt:lpstr>Planning Poker</vt:lpstr>
      <vt:lpstr>Planning Poker Game</vt:lpstr>
      <vt:lpstr>Story Point Velocity</vt:lpstr>
      <vt:lpstr>Story Point Velocity</vt:lpstr>
      <vt:lpstr>Using Velocity</vt:lpstr>
      <vt:lpstr>Abuses of Velocity</vt:lpstr>
      <vt:lpstr>Team Strength</vt:lpstr>
      <vt:lpstr>Team Strength</vt:lpstr>
      <vt:lpstr>Applying Team Strength</vt:lpstr>
      <vt:lpstr>Team Strength Example</vt:lpstr>
      <vt:lpstr>Visualization</vt:lpstr>
      <vt:lpstr>Burn Down Chart</vt:lpstr>
      <vt:lpstr>Burn Up Chart</vt:lpstr>
      <vt:lpstr>Other Opinions</vt:lpstr>
      <vt:lpstr>T-shirt Sizes</vt:lpstr>
      <vt:lpstr>Relative Mass Sizing</vt:lpstr>
      <vt:lpstr>Confidence Factors</vt:lpstr>
      <vt:lpstr>Confidence Factors</vt:lpstr>
      <vt:lpstr>Using Confidence Factors</vt:lpstr>
      <vt:lpstr>Confidence Factor Example</vt:lpstr>
      <vt:lpstr>Empirical Estimation</vt:lpstr>
      <vt:lpstr>Cycle Time</vt:lpstr>
      <vt:lpstr>Cycle Time</vt:lpstr>
      <vt:lpstr>Cycle Time Story Time</vt:lpstr>
      <vt:lpstr>Some Example Cycle Times</vt:lpstr>
      <vt:lpstr>Queuing Theory</vt:lpstr>
      <vt:lpstr>Little’s Law 利特尔法则</vt:lpstr>
      <vt:lpstr>Translation</vt:lpstr>
      <vt:lpstr>Cumulative Flow Diagrams (CFDs)</vt:lpstr>
      <vt:lpstr>Predictive vs. Analytical Use</vt:lpstr>
      <vt:lpstr>The “Same Size” Misconception</vt:lpstr>
      <vt:lpstr>Am I Ready For Cycle Time?</vt:lpstr>
      <vt:lpstr>Velocity</vt:lpstr>
      <vt:lpstr>Common Velocity Model</vt:lpstr>
      <vt:lpstr>Statistics</vt:lpstr>
      <vt:lpstr>Normal Distributions</vt:lpstr>
      <vt:lpstr>Log-Normal Distribution</vt:lpstr>
      <vt:lpstr>Weibull Distribution</vt:lpstr>
      <vt:lpstr>Instantaneous Completion Likelihood</vt:lpstr>
      <vt:lpstr>Cumulative Completion Likelihood</vt:lpstr>
      <vt:lpstr>Practically Speaking …</vt:lpstr>
      <vt:lpstr>Management Multipliers</vt:lpstr>
      <vt:lpstr>Predictions As Probabilities</vt:lpstr>
      <vt:lpstr>Cone of Uncertainty</vt:lpstr>
      <vt:lpstr>Drawing Conclusions</vt:lpstr>
      <vt:lpstr>Statistical Process Control Chart</vt:lpstr>
      <vt:lpstr>Real SPC Example</vt:lpstr>
      <vt:lpstr>Zooming In</vt:lpstr>
      <vt:lpstr>Cycle Time Forecasting</vt:lpstr>
      <vt:lpstr>Cycle Time Forecasting</vt:lpstr>
      <vt:lpstr>Bayesian Inference</vt:lpstr>
      <vt:lpstr>Bayesian Inference</vt:lpstr>
      <vt:lpstr>Monte Carlo Simulation</vt:lpstr>
      <vt:lpstr>Application to Forecasting</vt:lpstr>
      <vt:lpstr>Monte Carlo Laboratory</vt:lpstr>
      <vt:lpstr>Subjectivity In Estimation</vt:lpstr>
      <vt:lpstr>Subjectivity In Forecasting</vt:lpstr>
      <vt:lpstr>Assumptions Discussion</vt:lpstr>
      <vt:lpstr>Contact 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Secrets of Agile Estimation: Myths, Math, and Methods</dc:title>
  <dc:creator>Stephen Vance</dc:creator>
  <cp:lastModifiedBy>Stephen Vance</cp:lastModifiedBy>
  <cp:revision>218</cp:revision>
  <dcterms:created xsi:type="dcterms:W3CDTF">2014-04-27T18:01:12Z</dcterms:created>
  <dcterms:modified xsi:type="dcterms:W3CDTF">2015-07-13T00:30:50Z</dcterms:modified>
</cp:coreProperties>
</file>